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678" r:id="rId2"/>
  </p:sldMasterIdLst>
  <p:notesMasterIdLst>
    <p:notesMasterId r:id="rId23"/>
  </p:notesMasterIdLst>
  <p:handoutMasterIdLst>
    <p:handoutMasterId r:id="rId24"/>
  </p:handoutMasterIdLst>
  <p:sldIdLst>
    <p:sldId id="260" r:id="rId3"/>
    <p:sldId id="261" r:id="rId4"/>
    <p:sldId id="300" r:id="rId5"/>
    <p:sldId id="290" r:id="rId6"/>
    <p:sldId id="291" r:id="rId7"/>
    <p:sldId id="293" r:id="rId8"/>
    <p:sldId id="292" r:id="rId9"/>
    <p:sldId id="301" r:id="rId10"/>
    <p:sldId id="294" r:id="rId11"/>
    <p:sldId id="296" r:id="rId12"/>
    <p:sldId id="297" r:id="rId13"/>
    <p:sldId id="298" r:id="rId14"/>
    <p:sldId id="299" r:id="rId15"/>
    <p:sldId id="302" r:id="rId16"/>
    <p:sldId id="303" r:id="rId17"/>
    <p:sldId id="304" r:id="rId18"/>
    <p:sldId id="305" r:id="rId19"/>
    <p:sldId id="295" r:id="rId20"/>
    <p:sldId id="306" r:id="rId21"/>
    <p:sldId id="307" r:id="rId22"/>
  </p:sldIdLst>
  <p:sldSz cx="9144000" cy="6858000" type="screen4x3"/>
  <p:notesSz cx="9945688" cy="68580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FF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000066"/>
    <a:srgbClr val="FF0000"/>
    <a:srgbClr val="660066"/>
    <a:srgbClr val="FFFF00"/>
    <a:srgbClr val="FF9933"/>
    <a:srgbClr val="33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723" autoAdjust="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06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0"/>
            <a:ext cx="431006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31006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 altLang="ja-JP"/>
              <a:t>09夏　チェックペン記憶法講座　ＰＰ資料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513513"/>
            <a:ext cx="431006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122C97-4AD4-4A32-9602-A78C529399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5512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06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4038" y="0"/>
            <a:ext cx="431006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25755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5363" y="3257550"/>
            <a:ext cx="795655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31006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 altLang="ja-JP"/>
              <a:t>09夏　チェックペン記憶法講座　ＰＰ資料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4038" y="6513513"/>
            <a:ext cx="431006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559AD1-9AFB-4B63-B422-2667336F8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24780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09夏　チェックペン記憶法講座　ＰＰ資料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720C2-ABC5-456A-952B-59B29BA26D46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このあと、基本の塗り方を活用してもう一度憶える作業に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09夏　チェックペン記憶法講座　ＰＰ資料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139F96-8A86-4CE1-8179-DF1DCA3696EF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154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584557-FFBB-4455-8A7F-71AF4BCBD247}" type="slidenum">
              <a:rPr lang="en-US" altLang="ja-JP"/>
              <a:pPr/>
              <a:t>‹#›</a:t>
            </a:fld>
            <a:endParaRPr lang="en-US" altLang="ja-JP"/>
          </a:p>
        </p:txBody>
      </p:sp>
      <p:grpSp>
        <p:nvGrpSpPr>
          <p:cNvPr id="12084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2084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084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084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2084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2084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84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84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84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84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2085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2085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085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085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2085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2085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85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85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85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85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12086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86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EC012-7BF3-4D4C-A8B2-8794853C2C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849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DD0D7-2DB7-422F-BDC3-2D061E5DE9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874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14D8484-F1FE-46DB-B45B-35FD7656FDAF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3210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210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32DF6-8FE8-489B-8307-5DC3A2EFC5A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6516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5E1C-6495-47C7-8211-D91A5E8D28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8762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43770-CE70-41BD-8435-F30EA4B3AB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5742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9EB0D-9DD5-4E0D-BC6C-CFEE8ABA8D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1450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3FABC-4632-4477-81E3-8C22759DC70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25443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C858F-7735-484B-82AA-987D57640E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93475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97DCD-D00A-49C2-AD3B-58F44C8008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455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DAC30-E250-4B24-8E7C-79672C2CEF4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24051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2F268-DDC7-4EAE-AC57-A0CDFB62D2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572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6460C-203C-4651-9A82-33611DA18B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46063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9FDD0-C3DE-47D9-852F-09F11845C6C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204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24EC3-0800-40D5-8651-57F1FFD6E1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194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7F537-7116-461A-8B85-60631F2AE9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942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1CDF3-0048-4C54-A732-C942F91E10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894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32B10-A938-4E6F-B294-12004DEB2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731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A10CB-2310-42E1-ABA1-7F10B0EC5BB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689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29B21-8B2D-4D2D-96F3-50BE319AAE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28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47705-2ABC-4E59-A20E-78ADAA79F2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392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400"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C3D4B6DE-C4A5-451A-9E15-B543AD85508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1981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981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1981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1981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982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982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982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982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982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982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982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982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1982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1982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1983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983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983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11983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83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83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1983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1983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983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983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984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984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984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984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984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</p:grpSp>
      <p:grpSp>
        <p:nvGrpSpPr>
          <p:cNvPr id="11984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1984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984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1984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1984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1985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1985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1985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985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985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985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985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985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985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985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11986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itchFamily="66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+mj-lt"/>
              </a:defRPr>
            </a:lvl1pPr>
          </a:lstStyle>
          <a:p>
            <a:endParaRPr lang="en-US" altLang="ja-JP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j-lt"/>
              </a:defRPr>
            </a:lvl1pPr>
          </a:lstStyle>
          <a:p>
            <a:endParaRPr lang="en-US" altLang="ja-JP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j-lt"/>
              </a:defRPr>
            </a:lvl1pPr>
          </a:lstStyle>
          <a:p>
            <a:fld id="{AC650E2C-F148-4345-B4B8-1825672D560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310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kumimoji="1" sz="2600">
          <a:solidFill>
            <a:schemeClr val="tx1"/>
          </a:solidFill>
          <a:latin typeface="+mn-lt"/>
          <a:ea typeface="+mn-ea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kumimoji="1" sz="2000">
          <a:solidFill>
            <a:schemeClr val="tx1"/>
          </a:solidFill>
          <a:latin typeface="+mn-lt"/>
          <a:ea typeface="+mn-ea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755650" y="2276475"/>
            <a:ext cx="77724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ja-JP" altLang="en-US" sz="8000">
                <a:solidFill>
                  <a:srgbClr val="FF0000"/>
                </a:solidFill>
                <a:ea typeface="HG創英角ﾎﾟｯﾌﾟ体" pitchFamily="49" charset="-128"/>
              </a:rPr>
              <a:t>チェックペン</a:t>
            </a:r>
            <a:r>
              <a:rPr lang="ja-JP" altLang="en-US" sz="8000">
                <a:solidFill>
                  <a:srgbClr val="660066"/>
                </a:solidFill>
                <a:ea typeface="HG創英角ﾎﾟｯﾌﾟ体" pitchFamily="49" charset="-128"/>
              </a:rPr>
              <a:t/>
            </a:r>
            <a:br>
              <a:rPr lang="ja-JP" altLang="en-US" sz="8000">
                <a:solidFill>
                  <a:srgbClr val="660066"/>
                </a:solidFill>
                <a:ea typeface="HG創英角ﾎﾟｯﾌﾟ体" pitchFamily="49" charset="-128"/>
              </a:rPr>
            </a:br>
            <a:r>
              <a:rPr lang="ja-JP" altLang="en-US" sz="8000">
                <a:ea typeface="HG創英角ﾎﾟｯﾌﾟ体" pitchFamily="49" charset="-128"/>
              </a:rPr>
              <a:t>記憶法</a:t>
            </a:r>
            <a:endParaRPr lang="ja-JP" altLang="en-US"/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 rot="250226">
            <a:off x="1085850" y="5507038"/>
            <a:ext cx="4752975" cy="914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403"/>
              </a:avLst>
            </a:prstTxWarp>
          </a:bodyPr>
          <a:lstStyle/>
          <a:p>
            <a:r>
              <a:rPr lang="ja-JP" altLang="en-US" sz="3600" kern="10">
                <a:ln w="12700">
                  <a:solidFill>
                    <a:srgbClr val="80808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400ED"/>
                    </a:gs>
                    <a:gs pos="100000">
                      <a:srgbClr val="0000FF"/>
                    </a:gs>
                  </a:gsLst>
                  <a:lin ang="514977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その基本と裏技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>
                <a:solidFill>
                  <a:schemeClr val="accent1"/>
                </a:solidFill>
                <a:ea typeface="HGP創英角ﾎﾟｯﾌﾟ体" pitchFamily="50" charset="-128"/>
              </a:rPr>
              <a:t>チェックペンの裏技①</a:t>
            </a: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34925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0" y="2513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ja-JP" altLang="ja-JP" sz="1800"/>
          </a:p>
        </p:txBody>
      </p:sp>
      <p:sp>
        <p:nvSpPr>
          <p:cNvPr id="141332" name="Rectangle 20"/>
          <p:cNvSpPr>
            <a:spLocks noChangeArrowheads="1"/>
          </p:cNvSpPr>
          <p:nvPr/>
        </p:nvSpPr>
        <p:spPr bwMode="auto">
          <a:xfrm>
            <a:off x="0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ja-JP" altLang="ja-JP" sz="1800"/>
          </a:p>
        </p:txBody>
      </p:sp>
      <p:sp>
        <p:nvSpPr>
          <p:cNvPr id="141333" name="Rectangle 21"/>
          <p:cNvSpPr>
            <a:spLocks noChangeArrowheads="1"/>
          </p:cNvSpPr>
          <p:nvPr/>
        </p:nvSpPr>
        <p:spPr bwMode="auto">
          <a:xfrm>
            <a:off x="611188" y="1952625"/>
            <a:ext cx="7891462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ja-JP" altLang="en-US"/>
              <a:t>　</a:t>
            </a:r>
            <a:r>
              <a:rPr lang="ja-JP" altLang="en-US" sz="3600"/>
              <a:t>１９世紀後半、フランスを中心にエミール・ゾラなど自然主義の文学が盛んになった。</a:t>
            </a:r>
          </a:p>
          <a:p>
            <a:pPr algn="l"/>
            <a:r>
              <a:rPr lang="ja-JP" altLang="en-US" sz="3600"/>
              <a:t>　日本の自然主義の代表的な作家は、島崎藤村と田山花袋である。</a:t>
            </a:r>
          </a:p>
        </p:txBody>
      </p:sp>
      <p:sp>
        <p:nvSpPr>
          <p:cNvPr id="141339" name="Rectangle 27"/>
          <p:cNvSpPr>
            <a:spLocks noChangeArrowheads="1"/>
          </p:cNvSpPr>
          <p:nvPr/>
        </p:nvSpPr>
        <p:spPr bwMode="auto">
          <a:xfrm>
            <a:off x="1341438" y="2600325"/>
            <a:ext cx="431800" cy="4810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1343" name="Rectangle 31"/>
          <p:cNvSpPr>
            <a:spLocks noChangeArrowheads="1"/>
          </p:cNvSpPr>
          <p:nvPr/>
        </p:nvSpPr>
        <p:spPr bwMode="auto">
          <a:xfrm>
            <a:off x="900113" y="1268413"/>
            <a:ext cx="6337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3600">
                <a:solidFill>
                  <a:srgbClr val="0066FF"/>
                </a:solidFill>
                <a:ea typeface="HGP創英角ﾎﾟｯﾌﾟ体" pitchFamily="50" charset="-128"/>
              </a:rPr>
              <a:t>①</a:t>
            </a:r>
            <a:r>
              <a:rPr lang="ja-JP" altLang="en-US" sz="3600">
                <a:solidFill>
                  <a:srgbClr val="0066FF"/>
                </a:solidFill>
                <a:ea typeface="HGP創英角ﾎﾟｯﾌﾟ体" pitchFamily="50" charset="-128"/>
              </a:rPr>
              <a:t>１文字消し、歯抜け消しの技</a:t>
            </a:r>
          </a:p>
        </p:txBody>
      </p:sp>
      <p:sp>
        <p:nvSpPr>
          <p:cNvPr id="141348" name="Rectangle 36"/>
          <p:cNvSpPr>
            <a:spLocks noChangeArrowheads="1"/>
          </p:cNvSpPr>
          <p:nvPr/>
        </p:nvSpPr>
        <p:spPr bwMode="auto">
          <a:xfrm>
            <a:off x="741363" y="4256088"/>
            <a:ext cx="431800" cy="4810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1349" name="Rectangle 37"/>
          <p:cNvSpPr>
            <a:spLocks noChangeArrowheads="1"/>
          </p:cNvSpPr>
          <p:nvPr/>
        </p:nvSpPr>
        <p:spPr bwMode="auto">
          <a:xfrm>
            <a:off x="1636713" y="4256088"/>
            <a:ext cx="431800" cy="4810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1350" name="Rectangle 38"/>
          <p:cNvSpPr>
            <a:spLocks noChangeArrowheads="1"/>
          </p:cNvSpPr>
          <p:nvPr/>
        </p:nvSpPr>
        <p:spPr bwMode="auto">
          <a:xfrm>
            <a:off x="2943225" y="4256088"/>
            <a:ext cx="431800" cy="4810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1351" name="Rectangle 39"/>
          <p:cNvSpPr>
            <a:spLocks noChangeArrowheads="1"/>
          </p:cNvSpPr>
          <p:nvPr/>
        </p:nvSpPr>
        <p:spPr bwMode="auto">
          <a:xfrm>
            <a:off x="4284663" y="4256088"/>
            <a:ext cx="431800" cy="4810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1352" name="Rectangle 40"/>
          <p:cNvSpPr>
            <a:spLocks noChangeArrowheads="1"/>
          </p:cNvSpPr>
          <p:nvPr/>
        </p:nvSpPr>
        <p:spPr bwMode="auto">
          <a:xfrm>
            <a:off x="1763713" y="2600325"/>
            <a:ext cx="431800" cy="4810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41353" name="Group 41"/>
          <p:cNvGrpSpPr>
            <a:grpSpLocks/>
          </p:cNvGrpSpPr>
          <p:nvPr/>
        </p:nvGrpSpPr>
        <p:grpSpPr bwMode="auto">
          <a:xfrm>
            <a:off x="1258888" y="5013325"/>
            <a:ext cx="6802437" cy="1138238"/>
            <a:chOff x="817" y="1710"/>
            <a:chExt cx="4285" cy="717"/>
          </a:xfrm>
        </p:grpSpPr>
        <p:sp>
          <p:nvSpPr>
            <p:cNvPr id="141354" name="Rectangle 42"/>
            <p:cNvSpPr>
              <a:spLocks noChangeArrowheads="1"/>
            </p:cNvSpPr>
            <p:nvPr/>
          </p:nvSpPr>
          <p:spPr bwMode="auto">
            <a:xfrm>
              <a:off x="817" y="1732"/>
              <a:ext cx="1225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ja-JP" altLang="en-US" sz="2800" b="1">
                  <a:ea typeface="HG丸ｺﾞｼｯｸM-PRO" pitchFamily="50" charset="-128"/>
                </a:rPr>
                <a:t>少しだけ</a:t>
              </a:r>
            </a:p>
            <a:p>
              <a:pPr algn="l"/>
              <a:r>
                <a:rPr lang="ja-JP" altLang="en-US" sz="2800" b="1">
                  <a:ea typeface="HG丸ｺﾞｼｯｸM-PRO" pitchFamily="50" charset="-128"/>
                </a:rPr>
                <a:t>塗る</a:t>
              </a:r>
            </a:p>
          </p:txBody>
        </p:sp>
        <p:sp>
          <p:nvSpPr>
            <p:cNvPr id="141355" name="Rectangle 43"/>
            <p:cNvSpPr>
              <a:spLocks noChangeArrowheads="1"/>
            </p:cNvSpPr>
            <p:nvPr/>
          </p:nvSpPr>
          <p:spPr bwMode="auto">
            <a:xfrm>
              <a:off x="4014" y="1753"/>
              <a:ext cx="108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ja-JP" altLang="en-US" sz="2800" b="1">
                  <a:solidFill>
                    <a:srgbClr val="FF0000"/>
                  </a:solidFill>
                  <a:ea typeface="HG丸ｺﾞｼｯｸM-PRO" pitchFamily="50" charset="-128"/>
                </a:rPr>
                <a:t>憶えたら塗り足す</a:t>
              </a:r>
            </a:p>
          </p:txBody>
        </p:sp>
        <p:sp>
          <p:nvSpPr>
            <p:cNvPr id="141356" name="AutoShape 44"/>
            <p:cNvSpPr>
              <a:spLocks noChangeArrowheads="1"/>
            </p:cNvSpPr>
            <p:nvPr/>
          </p:nvSpPr>
          <p:spPr bwMode="auto">
            <a:xfrm>
              <a:off x="1873" y="1879"/>
              <a:ext cx="272" cy="318"/>
            </a:xfrm>
            <a:prstGeom prst="rightArrow">
              <a:avLst>
                <a:gd name="adj1" fmla="val 44491"/>
                <a:gd name="adj2" fmla="val 4117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1357" name="Rectangle 45"/>
            <p:cNvSpPr>
              <a:spLocks noChangeArrowheads="1"/>
            </p:cNvSpPr>
            <p:nvPr/>
          </p:nvSpPr>
          <p:spPr bwMode="auto">
            <a:xfrm>
              <a:off x="2349" y="1771"/>
              <a:ext cx="1089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ja-JP" altLang="en-US" sz="2800" b="1">
                  <a:solidFill>
                    <a:srgbClr val="FF0000"/>
                  </a:solidFill>
                  <a:ea typeface="HG丸ｺﾞｼｯｸM-PRO" pitchFamily="50" charset="-128"/>
                </a:rPr>
                <a:t>くり返し</a:t>
              </a:r>
            </a:p>
            <a:p>
              <a:r>
                <a:rPr lang="ja-JP" altLang="en-US" sz="2800" b="1">
                  <a:solidFill>
                    <a:srgbClr val="FF0000"/>
                  </a:solidFill>
                  <a:ea typeface="HG丸ｺﾞｼｯｸM-PRO" pitchFamily="50" charset="-128"/>
                </a:rPr>
                <a:t>読む</a:t>
              </a:r>
            </a:p>
          </p:txBody>
        </p:sp>
        <p:sp>
          <p:nvSpPr>
            <p:cNvPr id="141358" name="AutoShape 46"/>
            <p:cNvSpPr>
              <a:spLocks noChangeArrowheads="1"/>
            </p:cNvSpPr>
            <p:nvPr/>
          </p:nvSpPr>
          <p:spPr bwMode="auto">
            <a:xfrm>
              <a:off x="3688" y="1740"/>
              <a:ext cx="272" cy="318"/>
            </a:xfrm>
            <a:prstGeom prst="rightArrow">
              <a:avLst>
                <a:gd name="adj1" fmla="val 44491"/>
                <a:gd name="adj2" fmla="val 4117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1359" name="AutoShape 47"/>
            <p:cNvSpPr>
              <a:spLocks noChangeArrowheads="1"/>
            </p:cNvSpPr>
            <p:nvPr/>
          </p:nvSpPr>
          <p:spPr bwMode="auto">
            <a:xfrm rot="10800000">
              <a:off x="3643" y="2058"/>
              <a:ext cx="272" cy="318"/>
            </a:xfrm>
            <a:prstGeom prst="rightArrow">
              <a:avLst>
                <a:gd name="adj1" fmla="val 44491"/>
                <a:gd name="adj2" fmla="val 4117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1360" name="Oval 48"/>
            <p:cNvSpPr>
              <a:spLocks noChangeArrowheads="1"/>
            </p:cNvSpPr>
            <p:nvPr/>
          </p:nvSpPr>
          <p:spPr bwMode="auto">
            <a:xfrm>
              <a:off x="2248" y="1710"/>
              <a:ext cx="1315" cy="717"/>
            </a:xfrm>
            <a:prstGeom prst="ellipse">
              <a:avLst/>
            </a:prstGeom>
            <a:noFill/>
            <a:ln w="762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41362" name="Rectangle 50"/>
          <p:cNvSpPr>
            <a:spLocks noChangeArrowheads="1"/>
          </p:cNvSpPr>
          <p:nvPr/>
        </p:nvSpPr>
        <p:spPr bwMode="auto">
          <a:xfrm>
            <a:off x="3348038" y="4256088"/>
            <a:ext cx="936625" cy="4810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1363" name="Rectangle 51"/>
          <p:cNvSpPr>
            <a:spLocks noChangeArrowheads="1"/>
          </p:cNvSpPr>
          <p:nvPr/>
        </p:nvSpPr>
        <p:spPr bwMode="auto">
          <a:xfrm>
            <a:off x="1177925" y="4256088"/>
            <a:ext cx="1316038" cy="4810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14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14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6" dur="500"/>
                                        <p:tgtEl>
                                          <p:spTgt spid="141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4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14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14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14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14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4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33" grpId="0"/>
      <p:bldP spid="141339" grpId="0" animBg="1"/>
      <p:bldP spid="141339" grpId="1" animBg="1"/>
      <p:bldP spid="141343" grpId="0"/>
      <p:bldP spid="141348" grpId="0" animBg="1"/>
      <p:bldP spid="141349" grpId="0" animBg="1"/>
      <p:bldP spid="141350" grpId="0" animBg="1"/>
      <p:bldP spid="141351" grpId="0" animBg="1"/>
      <p:bldP spid="141352" grpId="0" animBg="1"/>
      <p:bldP spid="141362" grpId="0" animBg="1"/>
      <p:bldP spid="1413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373" name="Group 37"/>
          <p:cNvGrpSpPr>
            <a:grpSpLocks/>
          </p:cNvGrpSpPr>
          <p:nvPr/>
        </p:nvGrpSpPr>
        <p:grpSpPr bwMode="auto">
          <a:xfrm>
            <a:off x="1268413" y="2063750"/>
            <a:ext cx="6688137" cy="1198563"/>
            <a:chOff x="799" y="1268"/>
            <a:chExt cx="4213" cy="755"/>
          </a:xfrm>
        </p:grpSpPr>
        <p:sp>
          <p:nvSpPr>
            <p:cNvPr id="142366" name="Rectangle 30"/>
            <p:cNvSpPr>
              <a:spLocks noChangeArrowheads="1"/>
            </p:cNvSpPr>
            <p:nvPr/>
          </p:nvSpPr>
          <p:spPr bwMode="auto">
            <a:xfrm>
              <a:off x="839" y="1389"/>
              <a:ext cx="417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ja-JP" altLang="en-US" sz="6000"/>
                <a:t>島崎藤村　</a:t>
              </a:r>
              <a:r>
                <a:rPr lang="en-US" altLang="ja-JP" sz="6000"/>
                <a:t>『</a:t>
              </a:r>
              <a:r>
                <a:rPr lang="ja-JP" altLang="en-US" sz="6000"/>
                <a:t>破戒</a:t>
              </a:r>
              <a:r>
                <a:rPr lang="en-US" altLang="ja-JP" sz="6000"/>
                <a:t>』</a:t>
              </a:r>
              <a:endParaRPr lang="en-US" altLang="ja-JP" sz="7200"/>
            </a:p>
          </p:txBody>
        </p:sp>
        <p:sp>
          <p:nvSpPr>
            <p:cNvPr id="142371" name="Rectangle 35"/>
            <p:cNvSpPr>
              <a:spLocks noChangeArrowheads="1"/>
            </p:cNvSpPr>
            <p:nvPr/>
          </p:nvSpPr>
          <p:spPr bwMode="auto">
            <a:xfrm>
              <a:off x="799" y="1268"/>
              <a:ext cx="4173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55000"/>
                </a:lnSpc>
              </a:pPr>
              <a:r>
                <a:rPr lang="ja-JP" altLang="en-US" sz="2800"/>
                <a:t>　　　　　　　</a:t>
              </a:r>
              <a:r>
                <a:rPr lang="ja-JP" altLang="en-US"/>
                <a:t>とうそん　　　　は　かい</a:t>
              </a:r>
              <a:endParaRPr lang="ja-JP" altLang="en-US" sz="4000"/>
            </a:p>
          </p:txBody>
        </p:sp>
      </p:grpSp>
      <p:grpSp>
        <p:nvGrpSpPr>
          <p:cNvPr id="142374" name="Group 38"/>
          <p:cNvGrpSpPr>
            <a:grpSpLocks/>
          </p:cNvGrpSpPr>
          <p:nvPr/>
        </p:nvGrpSpPr>
        <p:grpSpPr bwMode="auto">
          <a:xfrm>
            <a:off x="1235075" y="3517900"/>
            <a:ext cx="6865938" cy="1150938"/>
            <a:chOff x="778" y="2432"/>
            <a:chExt cx="4325" cy="725"/>
          </a:xfrm>
        </p:grpSpPr>
        <p:sp>
          <p:nvSpPr>
            <p:cNvPr id="142370" name="Rectangle 34"/>
            <p:cNvSpPr>
              <a:spLocks noChangeArrowheads="1"/>
            </p:cNvSpPr>
            <p:nvPr/>
          </p:nvSpPr>
          <p:spPr bwMode="auto">
            <a:xfrm>
              <a:off x="839" y="2523"/>
              <a:ext cx="426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ja-JP" altLang="en-US" sz="6000"/>
                <a:t>田山花袋　</a:t>
              </a:r>
              <a:r>
                <a:rPr lang="en-US" altLang="ja-JP" sz="6000"/>
                <a:t>『</a:t>
              </a:r>
              <a:r>
                <a:rPr lang="ja-JP" altLang="en-US" sz="6000"/>
                <a:t>蒲団</a:t>
              </a:r>
              <a:r>
                <a:rPr lang="en-US" altLang="ja-JP" sz="6000"/>
                <a:t>』</a:t>
              </a:r>
              <a:endParaRPr lang="en-US" altLang="ja-JP" sz="7200"/>
            </a:p>
          </p:txBody>
        </p:sp>
        <p:sp>
          <p:nvSpPr>
            <p:cNvPr id="142372" name="Rectangle 36"/>
            <p:cNvSpPr>
              <a:spLocks noChangeArrowheads="1"/>
            </p:cNvSpPr>
            <p:nvPr/>
          </p:nvSpPr>
          <p:spPr bwMode="auto">
            <a:xfrm>
              <a:off x="778" y="2432"/>
              <a:ext cx="4173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55000"/>
                </a:lnSpc>
              </a:pPr>
              <a:r>
                <a:rPr lang="ja-JP" altLang="en-US" sz="2800"/>
                <a:t>　　　　　　　</a:t>
              </a:r>
              <a:r>
                <a:rPr lang="ja-JP" altLang="en-US"/>
                <a:t> か　たい　　 　ふ　とん</a:t>
              </a:r>
              <a:endParaRPr lang="ja-JP" altLang="en-US" sz="4000"/>
            </a:p>
          </p:txBody>
        </p:sp>
      </p:grp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>
                <a:solidFill>
                  <a:schemeClr val="accent1"/>
                </a:solidFill>
                <a:ea typeface="HGP創英角ﾎﾟｯﾌﾟ体" pitchFamily="50" charset="-128"/>
              </a:rPr>
              <a:t>チェックペンの裏技②</a:t>
            </a:r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34925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827088" y="5589588"/>
            <a:ext cx="30241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ja-JP" altLang="en-US" sz="2800"/>
              <a:t>２）</a:t>
            </a:r>
            <a:r>
              <a:rPr lang="ja-JP" altLang="en-US" sz="2800">
                <a:solidFill>
                  <a:srgbClr val="3366FF"/>
                </a:solidFill>
                <a:ea typeface="HG創英角ﾎﾟｯﾌﾟ体" pitchFamily="49" charset="-128"/>
              </a:rPr>
              <a:t>漢字</a:t>
            </a:r>
            <a:r>
              <a:rPr lang="ja-JP" altLang="en-US" sz="2800"/>
              <a:t>をまず消す　</a:t>
            </a:r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2987675" y="3878263"/>
            <a:ext cx="1512888" cy="7207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2987675" y="1966913"/>
            <a:ext cx="1601788" cy="43338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2364" name="Rectangle 28"/>
          <p:cNvSpPr>
            <a:spLocks noChangeArrowheads="1"/>
          </p:cNvSpPr>
          <p:nvPr/>
        </p:nvSpPr>
        <p:spPr bwMode="auto">
          <a:xfrm>
            <a:off x="900113" y="1268413"/>
            <a:ext cx="6337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3600">
                <a:solidFill>
                  <a:srgbClr val="0066FF"/>
                </a:solidFill>
                <a:ea typeface="HGP創英角ﾎﾟｯﾌﾟ体" pitchFamily="50" charset="-128"/>
              </a:rPr>
              <a:t>②</a:t>
            </a:r>
            <a:r>
              <a:rPr lang="ja-JP" altLang="en-US" sz="3600">
                <a:solidFill>
                  <a:srgbClr val="0066FF"/>
                </a:solidFill>
                <a:ea typeface="HGP創英角ﾎﾟｯﾌﾟ体" pitchFamily="50" charset="-128"/>
              </a:rPr>
              <a:t>ルビ消しの技</a:t>
            </a:r>
          </a:p>
        </p:txBody>
      </p:sp>
      <p:sp>
        <p:nvSpPr>
          <p:cNvPr id="142375" name="Rectangle 39"/>
          <p:cNvSpPr>
            <a:spLocks noChangeArrowheads="1"/>
          </p:cNvSpPr>
          <p:nvPr/>
        </p:nvSpPr>
        <p:spPr bwMode="auto">
          <a:xfrm>
            <a:off x="5364163" y="1966913"/>
            <a:ext cx="1584325" cy="43338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2376" name="Rectangle 40"/>
          <p:cNvSpPr>
            <a:spLocks noChangeArrowheads="1"/>
          </p:cNvSpPr>
          <p:nvPr/>
        </p:nvSpPr>
        <p:spPr bwMode="auto">
          <a:xfrm>
            <a:off x="5364163" y="3878263"/>
            <a:ext cx="792162" cy="7207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2987675" y="2441575"/>
            <a:ext cx="1584325" cy="7207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2378" name="Rectangle 42"/>
          <p:cNvSpPr>
            <a:spLocks noChangeArrowheads="1"/>
          </p:cNvSpPr>
          <p:nvPr/>
        </p:nvSpPr>
        <p:spPr bwMode="auto">
          <a:xfrm>
            <a:off x="5343525" y="2441575"/>
            <a:ext cx="1584325" cy="7207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2379" name="Rectangle 43"/>
          <p:cNvSpPr>
            <a:spLocks noChangeArrowheads="1"/>
          </p:cNvSpPr>
          <p:nvPr/>
        </p:nvSpPr>
        <p:spPr bwMode="auto">
          <a:xfrm>
            <a:off x="2987675" y="3373438"/>
            <a:ext cx="1530350" cy="43338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2380" name="Rectangle 44"/>
          <p:cNvSpPr>
            <a:spLocks noChangeArrowheads="1"/>
          </p:cNvSpPr>
          <p:nvPr/>
        </p:nvSpPr>
        <p:spPr bwMode="auto">
          <a:xfrm>
            <a:off x="5364163" y="3373438"/>
            <a:ext cx="1512887" cy="43338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2382" name="Rectangle 46"/>
          <p:cNvSpPr>
            <a:spLocks noChangeArrowheads="1"/>
          </p:cNvSpPr>
          <p:nvPr/>
        </p:nvSpPr>
        <p:spPr bwMode="auto">
          <a:xfrm>
            <a:off x="6084888" y="3878263"/>
            <a:ext cx="792162" cy="7207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2383" name="Rectangle 47"/>
          <p:cNvSpPr>
            <a:spLocks noChangeArrowheads="1"/>
          </p:cNvSpPr>
          <p:nvPr/>
        </p:nvSpPr>
        <p:spPr bwMode="auto">
          <a:xfrm>
            <a:off x="827088" y="4941888"/>
            <a:ext cx="30241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ja-JP" altLang="en-US" sz="2800"/>
              <a:t>１）</a:t>
            </a:r>
            <a:r>
              <a:rPr lang="ja-JP" altLang="en-US" sz="2800">
                <a:solidFill>
                  <a:srgbClr val="3366FF"/>
                </a:solidFill>
                <a:ea typeface="HG創英角ﾎﾟｯﾌﾟ体" pitchFamily="49" charset="-128"/>
              </a:rPr>
              <a:t>ルビ</a:t>
            </a:r>
            <a:r>
              <a:rPr lang="ja-JP" altLang="en-US" sz="2800"/>
              <a:t>をまず消す　</a:t>
            </a:r>
          </a:p>
        </p:txBody>
      </p:sp>
      <p:sp>
        <p:nvSpPr>
          <p:cNvPr id="142384" name="Rectangle 48"/>
          <p:cNvSpPr>
            <a:spLocks noChangeArrowheads="1"/>
          </p:cNvSpPr>
          <p:nvPr/>
        </p:nvSpPr>
        <p:spPr bwMode="auto">
          <a:xfrm>
            <a:off x="3851275" y="4941888"/>
            <a:ext cx="3529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2800"/>
              <a:t>→</a:t>
            </a:r>
            <a:r>
              <a:rPr lang="ja-JP" altLang="en-US" sz="2800"/>
              <a:t>　</a:t>
            </a:r>
            <a:r>
              <a:rPr lang="ja-JP" altLang="en-US" sz="2800">
                <a:solidFill>
                  <a:srgbClr val="3366FF"/>
                </a:solidFill>
                <a:ea typeface="HG創英角ﾎﾟｯﾌﾟ体" pitchFamily="49" charset="-128"/>
              </a:rPr>
              <a:t>読み方</a:t>
            </a:r>
            <a:r>
              <a:rPr lang="ja-JP" altLang="en-US" sz="2800"/>
              <a:t>から憶える</a:t>
            </a:r>
          </a:p>
        </p:txBody>
      </p:sp>
      <p:sp>
        <p:nvSpPr>
          <p:cNvPr id="142385" name="Rectangle 49"/>
          <p:cNvSpPr>
            <a:spLocks noChangeArrowheads="1"/>
          </p:cNvSpPr>
          <p:nvPr/>
        </p:nvSpPr>
        <p:spPr bwMode="auto">
          <a:xfrm>
            <a:off x="3851275" y="5589588"/>
            <a:ext cx="46815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2800"/>
              <a:t>→</a:t>
            </a:r>
            <a:r>
              <a:rPr lang="ja-JP" altLang="en-US" sz="2800"/>
              <a:t>　</a:t>
            </a:r>
            <a:r>
              <a:rPr lang="ja-JP" altLang="en-US" sz="2800">
                <a:solidFill>
                  <a:srgbClr val="3366FF"/>
                </a:solidFill>
                <a:ea typeface="HG創英角ﾎﾟｯﾌﾟ体" pitchFamily="49" charset="-128"/>
              </a:rPr>
              <a:t>漢字の書き方</a:t>
            </a:r>
            <a:r>
              <a:rPr lang="ja-JP" altLang="en-US" sz="2800"/>
              <a:t>から憶える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4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4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4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4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4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4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4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14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14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52" dur="500"/>
                                        <p:tgtEl>
                                          <p:spTgt spid="142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55" dur="500"/>
                                        <p:tgtEl>
                                          <p:spTgt spid="142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14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500"/>
                                        <p:tgtEl>
                                          <p:spTgt spid="14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8" dur="500"/>
                                        <p:tgtEl>
                                          <p:spTgt spid="142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71" dur="500"/>
                                        <p:tgtEl>
                                          <p:spTgt spid="142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14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56" grpId="0"/>
      <p:bldP spid="142359" grpId="0" animBg="1"/>
      <p:bldP spid="142363" grpId="0" animBg="1"/>
      <p:bldP spid="142375" grpId="0" animBg="1"/>
      <p:bldP spid="142376" grpId="0" animBg="1"/>
      <p:bldP spid="142377" grpId="0" animBg="1"/>
      <p:bldP spid="142377" grpId="1" animBg="1"/>
      <p:bldP spid="142378" grpId="0" animBg="1"/>
      <p:bldP spid="142378" grpId="1" animBg="1"/>
      <p:bldP spid="142379" grpId="0" animBg="1"/>
      <p:bldP spid="142379" grpId="1" animBg="1"/>
      <p:bldP spid="142380" grpId="0" animBg="1"/>
      <p:bldP spid="142380" grpId="1" animBg="1"/>
      <p:bldP spid="142382" grpId="0" animBg="1"/>
      <p:bldP spid="142383" grpId="0"/>
      <p:bldP spid="142384" grpId="0"/>
      <p:bldP spid="1423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1331913" y="4202113"/>
            <a:ext cx="6769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ja-JP" altLang="en-US" sz="6000"/>
              <a:t>田山花袋　</a:t>
            </a:r>
            <a:r>
              <a:rPr lang="en-US" altLang="ja-JP" sz="6000"/>
              <a:t>『</a:t>
            </a:r>
            <a:r>
              <a:rPr lang="ja-JP" altLang="en-US" sz="6000"/>
              <a:t>蒲団</a:t>
            </a:r>
            <a:r>
              <a:rPr lang="en-US" altLang="ja-JP" sz="6000"/>
              <a:t>』</a:t>
            </a:r>
            <a:endParaRPr lang="en-US" altLang="ja-JP" sz="7200"/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1331913" y="2719388"/>
            <a:ext cx="6624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ja-JP" altLang="en-US" sz="6000"/>
              <a:t>島崎藤村　</a:t>
            </a:r>
            <a:r>
              <a:rPr lang="en-US" altLang="ja-JP" sz="6000"/>
              <a:t>『</a:t>
            </a:r>
            <a:r>
              <a:rPr lang="ja-JP" altLang="en-US" sz="6000"/>
              <a:t>破戒</a:t>
            </a:r>
            <a:r>
              <a:rPr lang="en-US" altLang="ja-JP" sz="6000"/>
              <a:t>』</a:t>
            </a:r>
            <a:endParaRPr lang="en-US" altLang="ja-JP" sz="7200"/>
          </a:p>
        </p:txBody>
      </p:sp>
      <p:sp>
        <p:nvSpPr>
          <p:cNvPr id="14336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>
                <a:solidFill>
                  <a:schemeClr val="accent1"/>
                </a:solidFill>
                <a:ea typeface="HGP創英角ﾎﾟｯﾌﾟ体" pitchFamily="50" charset="-128"/>
              </a:rPr>
              <a:t>チェックペンの裏技③</a:t>
            </a:r>
          </a:p>
        </p:txBody>
      </p:sp>
      <p:sp>
        <p:nvSpPr>
          <p:cNvPr id="143369" name="Rectangle 9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34925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0" y="2513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ja-JP" altLang="ja-JP" sz="1800"/>
          </a:p>
        </p:txBody>
      </p:sp>
      <p:sp>
        <p:nvSpPr>
          <p:cNvPr id="143375" name="Rectangle 15"/>
          <p:cNvSpPr>
            <a:spLocks noChangeArrowheads="1"/>
          </p:cNvSpPr>
          <p:nvPr/>
        </p:nvSpPr>
        <p:spPr bwMode="auto">
          <a:xfrm>
            <a:off x="900113" y="1268413"/>
            <a:ext cx="7343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3600">
                <a:solidFill>
                  <a:srgbClr val="0066FF"/>
                </a:solidFill>
                <a:ea typeface="HGP創英角ﾎﾟｯﾌﾟ体" pitchFamily="50" charset="-128"/>
              </a:rPr>
              <a:t>③</a:t>
            </a:r>
            <a:r>
              <a:rPr lang="ja-JP" altLang="en-US" sz="3600">
                <a:solidFill>
                  <a:srgbClr val="0066FF"/>
                </a:solidFill>
                <a:ea typeface="HGP創英角ﾎﾟｯﾌﾟ体" pitchFamily="50" charset="-128"/>
              </a:rPr>
              <a:t>交互消しの技</a:t>
            </a:r>
          </a:p>
        </p:txBody>
      </p:sp>
      <p:sp>
        <p:nvSpPr>
          <p:cNvPr id="143377" name="Rectangle 17"/>
          <p:cNvSpPr>
            <a:spLocks noChangeArrowheads="1"/>
          </p:cNvSpPr>
          <p:nvPr/>
        </p:nvSpPr>
        <p:spPr bwMode="auto">
          <a:xfrm>
            <a:off x="5364163" y="4398963"/>
            <a:ext cx="792162" cy="7207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83" name="Rectangle 23"/>
          <p:cNvSpPr>
            <a:spLocks noChangeArrowheads="1"/>
          </p:cNvSpPr>
          <p:nvPr/>
        </p:nvSpPr>
        <p:spPr bwMode="auto">
          <a:xfrm>
            <a:off x="1001713" y="1908175"/>
            <a:ext cx="7343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ja-JP" altLang="en-US" sz="3600">
                <a:solidFill>
                  <a:srgbClr val="0066FF"/>
                </a:solidFill>
                <a:ea typeface="HGP創英角ﾎﾟｯﾌﾟ体" pitchFamily="50" charset="-128"/>
              </a:rPr>
              <a:t>　　</a:t>
            </a:r>
            <a:r>
              <a:rPr lang="ja-JP" altLang="en-US">
                <a:ea typeface="HGP創英角ﾎﾟｯﾌﾟ体" pitchFamily="50" charset="-128"/>
              </a:rPr>
              <a:t>作者名・作品名の同時記憶</a:t>
            </a:r>
          </a:p>
        </p:txBody>
      </p:sp>
      <p:sp>
        <p:nvSpPr>
          <p:cNvPr id="143384" name="Rectangle 24"/>
          <p:cNvSpPr>
            <a:spLocks noChangeArrowheads="1"/>
          </p:cNvSpPr>
          <p:nvPr/>
        </p:nvSpPr>
        <p:spPr bwMode="auto">
          <a:xfrm>
            <a:off x="3708400" y="4375150"/>
            <a:ext cx="792163" cy="7207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85" name="Rectangle 25"/>
          <p:cNvSpPr>
            <a:spLocks noChangeArrowheads="1"/>
          </p:cNvSpPr>
          <p:nvPr/>
        </p:nvSpPr>
        <p:spPr bwMode="auto">
          <a:xfrm>
            <a:off x="1400175" y="4375150"/>
            <a:ext cx="792163" cy="7207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86" name="Rectangle 26"/>
          <p:cNvSpPr>
            <a:spLocks noChangeArrowheads="1"/>
          </p:cNvSpPr>
          <p:nvPr/>
        </p:nvSpPr>
        <p:spPr bwMode="auto">
          <a:xfrm>
            <a:off x="6084888" y="2935288"/>
            <a:ext cx="792162" cy="7207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87" name="Rectangle 27"/>
          <p:cNvSpPr>
            <a:spLocks noChangeArrowheads="1"/>
          </p:cNvSpPr>
          <p:nvPr/>
        </p:nvSpPr>
        <p:spPr bwMode="auto">
          <a:xfrm>
            <a:off x="2987675" y="2914650"/>
            <a:ext cx="720725" cy="7207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88" name="Rectangle 28"/>
          <p:cNvSpPr>
            <a:spLocks noChangeArrowheads="1"/>
          </p:cNvSpPr>
          <p:nvPr/>
        </p:nvSpPr>
        <p:spPr bwMode="auto">
          <a:xfrm>
            <a:off x="2197100" y="2914650"/>
            <a:ext cx="722313" cy="7207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89" name="Rectangle 29"/>
          <p:cNvSpPr>
            <a:spLocks noChangeArrowheads="1"/>
          </p:cNvSpPr>
          <p:nvPr/>
        </p:nvSpPr>
        <p:spPr bwMode="auto">
          <a:xfrm>
            <a:off x="971550" y="5445125"/>
            <a:ext cx="741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ja-JP" altLang="en-US" sz="2800">
                <a:solidFill>
                  <a:srgbClr val="3366FF"/>
                </a:solidFill>
                <a:ea typeface="HG創英角ﾎﾟｯﾌﾟ体" pitchFamily="49" charset="-128"/>
              </a:rPr>
              <a:t>１字残せばお互いをヒントにして同時に記憶</a:t>
            </a:r>
            <a:r>
              <a:rPr lang="ja-JP" altLang="en-US" sz="2800"/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4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4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4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4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14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14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7" grpId="0" animBg="1"/>
      <p:bldP spid="143384" grpId="0" animBg="1"/>
      <p:bldP spid="143385" grpId="0" animBg="1"/>
      <p:bldP spid="143386" grpId="0" animBg="1"/>
      <p:bldP spid="143387" grpId="0" animBg="1"/>
      <p:bldP spid="143388" grpId="0" animBg="1"/>
      <p:bldP spid="1433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406" name="Group 22"/>
          <p:cNvGrpSpPr>
            <a:grpSpLocks/>
          </p:cNvGrpSpPr>
          <p:nvPr/>
        </p:nvGrpSpPr>
        <p:grpSpPr bwMode="auto">
          <a:xfrm>
            <a:off x="2051050" y="2349500"/>
            <a:ext cx="2016125" cy="3236913"/>
            <a:chOff x="1292" y="1480"/>
            <a:chExt cx="1270" cy="2039"/>
          </a:xfrm>
        </p:grpSpPr>
        <p:pic>
          <p:nvPicPr>
            <p:cNvPr id="144401" name="Picture 17" descr="IMG_00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1480"/>
              <a:ext cx="1270" cy="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4402" name="Text Box 18"/>
            <p:cNvSpPr txBox="1">
              <a:spLocks noChangeAspect="1" noChangeArrowheads="1"/>
            </p:cNvSpPr>
            <p:nvPr/>
          </p:nvSpPr>
          <p:spPr bwMode="auto">
            <a:xfrm>
              <a:off x="1364" y="3177"/>
              <a:ext cx="1090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just"/>
              <a:r>
                <a:rPr lang="ja-JP" altLang="en-US" sz="2800">
                  <a:latin typeface="ＭＳ ゴシック" pitchFamily="49" charset="-128"/>
                  <a:ea typeface="ＭＳ ゴシック" pitchFamily="49" charset="-128"/>
                </a:rPr>
                <a:t>島崎 藤村</a:t>
              </a:r>
              <a:endParaRPr lang="ja-JP" altLang="en-US" sz="7200"/>
            </a:p>
          </p:txBody>
        </p:sp>
      </p:grpSp>
      <p:grpSp>
        <p:nvGrpSpPr>
          <p:cNvPr id="144407" name="Group 23"/>
          <p:cNvGrpSpPr>
            <a:grpSpLocks/>
          </p:cNvGrpSpPr>
          <p:nvPr/>
        </p:nvGrpSpPr>
        <p:grpSpPr bwMode="auto">
          <a:xfrm>
            <a:off x="4859338" y="2289175"/>
            <a:ext cx="1962150" cy="3260725"/>
            <a:chOff x="3061" y="1442"/>
            <a:chExt cx="1236" cy="2054"/>
          </a:xfrm>
        </p:grpSpPr>
        <p:pic>
          <p:nvPicPr>
            <p:cNvPr id="144404" name="Picture 20" descr="IMG_00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" y="1442"/>
              <a:ext cx="1163" cy="1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4405" name="Text Box 21"/>
            <p:cNvSpPr txBox="1">
              <a:spLocks noChangeAspect="1" noChangeArrowheads="1"/>
            </p:cNvSpPr>
            <p:nvPr/>
          </p:nvSpPr>
          <p:spPr bwMode="auto">
            <a:xfrm>
              <a:off x="3118" y="3153"/>
              <a:ext cx="1179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just"/>
              <a:r>
                <a:rPr lang="ja-JP" altLang="en-US" sz="2800">
                  <a:latin typeface="ＭＳ ゴシック" pitchFamily="49" charset="-128"/>
                  <a:ea typeface="ＭＳ ゴシック" pitchFamily="49" charset="-128"/>
                </a:rPr>
                <a:t>田山 花袋</a:t>
              </a:r>
              <a:endParaRPr lang="ja-JP" altLang="en-US" sz="2800"/>
            </a:p>
          </p:txBody>
        </p:sp>
      </p:grpSp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>
                <a:solidFill>
                  <a:schemeClr val="accent1"/>
                </a:solidFill>
                <a:ea typeface="HGP創英角ﾎﾟｯﾌﾟ体" pitchFamily="50" charset="-128"/>
              </a:rPr>
              <a:t>チェックペンの裏技④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34925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0" y="2513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ja-JP" altLang="ja-JP" sz="180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900113" y="1268413"/>
            <a:ext cx="7343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3600">
                <a:solidFill>
                  <a:srgbClr val="0066FF"/>
                </a:solidFill>
                <a:ea typeface="HGP創英角ﾎﾟｯﾌﾟ体" pitchFamily="50" charset="-128"/>
              </a:rPr>
              <a:t>④</a:t>
            </a:r>
            <a:r>
              <a:rPr lang="ja-JP" altLang="en-US" sz="3600">
                <a:solidFill>
                  <a:srgbClr val="0066FF"/>
                </a:solidFill>
                <a:ea typeface="HGP創英角ﾎﾟｯﾌﾟ体" pitchFamily="50" charset="-128"/>
              </a:rPr>
              <a:t>写真・イラスト活用の技</a:t>
            </a:r>
          </a:p>
        </p:txBody>
      </p:sp>
      <p:sp>
        <p:nvSpPr>
          <p:cNvPr id="144397" name="Rectangle 13"/>
          <p:cNvSpPr>
            <a:spLocks noChangeArrowheads="1"/>
          </p:cNvSpPr>
          <p:nvPr/>
        </p:nvSpPr>
        <p:spPr bwMode="auto">
          <a:xfrm>
            <a:off x="2051050" y="5059363"/>
            <a:ext cx="1944688" cy="4318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4415" name="Rectangle 31"/>
          <p:cNvSpPr>
            <a:spLocks noChangeArrowheads="1"/>
          </p:cNvSpPr>
          <p:nvPr/>
        </p:nvSpPr>
        <p:spPr bwMode="auto">
          <a:xfrm>
            <a:off x="4787900" y="5013325"/>
            <a:ext cx="1944688" cy="4318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4416" name="Rectangle 32"/>
          <p:cNvSpPr>
            <a:spLocks noChangeArrowheads="1"/>
          </p:cNvSpPr>
          <p:nvPr/>
        </p:nvSpPr>
        <p:spPr bwMode="auto">
          <a:xfrm>
            <a:off x="1987550" y="2492375"/>
            <a:ext cx="2160588" cy="2449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4418" name="Rectangle 34"/>
          <p:cNvSpPr>
            <a:spLocks noChangeArrowheads="1"/>
          </p:cNvSpPr>
          <p:nvPr/>
        </p:nvSpPr>
        <p:spPr bwMode="auto">
          <a:xfrm>
            <a:off x="4668838" y="2471738"/>
            <a:ext cx="2160587" cy="2449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4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500"/>
                                        <p:tgtEl>
                                          <p:spTgt spid="144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9" dur="500"/>
                                        <p:tgtEl>
                                          <p:spTgt spid="144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14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1000"/>
                                        <p:tgtEl>
                                          <p:spTgt spid="14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7" grpId="0" animBg="1"/>
      <p:bldP spid="144397" grpId="1" animBg="1"/>
      <p:bldP spid="144415" grpId="0" animBg="1"/>
      <p:bldP spid="144415" grpId="1" animBg="1"/>
      <p:bldP spid="144416" grpId="0" animBg="1"/>
      <p:bldP spid="1444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800">
                <a:ea typeface="HGP創英角ﾎﾟｯﾌﾟ体" pitchFamily="50" charset="-128"/>
              </a:rPr>
              <a:t>実習③　裏技も使って憶えよう</a:t>
            </a:r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390650" y="1709738"/>
            <a:ext cx="6480175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5000"/>
              </a:spcBef>
              <a:buFont typeface="Wingdings" pitchFamily="2" charset="2"/>
              <a:buNone/>
            </a:pPr>
            <a:r>
              <a:rPr lang="ja-JP" altLang="en-US" sz="5600" b="1">
                <a:solidFill>
                  <a:srgbClr val="6D00B0"/>
                </a:solidFill>
                <a:latin typeface="HGP行書体" pitchFamily="66" charset="-128"/>
                <a:ea typeface="HGP行書体" pitchFamily="66" charset="-128"/>
              </a:rPr>
              <a:t>日本近代文学史　</a:t>
            </a:r>
          </a:p>
          <a:p>
            <a:pPr>
              <a:lnSpc>
                <a:spcPct val="7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ja-JP" altLang="en-US" sz="5600" b="1">
                <a:solidFill>
                  <a:srgbClr val="6D00B0"/>
                </a:solidFill>
                <a:latin typeface="HGP行書体" pitchFamily="66" charset="-128"/>
                <a:ea typeface="HGP行書体" pitchFamily="66" charset="-128"/>
              </a:rPr>
              <a:t>　</a:t>
            </a:r>
            <a:r>
              <a:rPr lang="ja-JP" altLang="en-US" sz="4600" b="1">
                <a:solidFill>
                  <a:srgbClr val="6D00B0"/>
                </a:solidFill>
                <a:latin typeface="HGP行書体" pitchFamily="66" charset="-128"/>
                <a:ea typeface="HGP行書体" pitchFamily="66" charset="-128"/>
              </a:rPr>
              <a:t>（明治</a:t>
            </a:r>
            <a:r>
              <a:rPr lang="en-US" altLang="ja-JP" sz="4600" b="1">
                <a:solidFill>
                  <a:srgbClr val="6D00B0"/>
                </a:solidFill>
                <a:latin typeface="HGP行書体" pitchFamily="66" charset="-128"/>
                <a:ea typeface="HGP行書体" pitchFamily="66" charset="-128"/>
              </a:rPr>
              <a:t>40</a:t>
            </a:r>
            <a:r>
              <a:rPr lang="ja-JP" altLang="en-US" sz="4600" b="1">
                <a:solidFill>
                  <a:srgbClr val="6D00B0"/>
                </a:solidFill>
                <a:latin typeface="HGP行書体" pitchFamily="66" charset="-128"/>
                <a:ea typeface="HGP行書体" pitchFamily="66" charset="-128"/>
              </a:rPr>
              <a:t>年前後）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ja-JP" altLang="en-US" sz="6200">
                <a:latin typeface="HGP行書体" pitchFamily="66" charset="-128"/>
                <a:ea typeface="HGP行書体" pitchFamily="66" charset="-128"/>
              </a:rPr>
              <a:t>　　　２）余裕派・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ja-JP" altLang="en-US" sz="6200">
                <a:latin typeface="HGP行書体" pitchFamily="66" charset="-128"/>
                <a:ea typeface="HGP行書体" pitchFamily="66" charset="-128"/>
              </a:rPr>
              <a:t>　　　高踏派の文学</a:t>
            </a:r>
          </a:p>
        </p:txBody>
      </p:sp>
      <p:pic>
        <p:nvPicPr>
          <p:cNvPr id="147464" name="Picture 8" descr="夏目漱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1703388"/>
            <a:ext cx="1497013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467" name="Picture 11" descr="森鷗外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573463"/>
            <a:ext cx="1592262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r>
              <a:rPr lang="ja-JP" altLang="en-US" sz="4800">
                <a:solidFill>
                  <a:schemeClr val="accent1"/>
                </a:solidFill>
                <a:ea typeface="HGP創英角ﾎﾟｯﾌﾟ体" pitchFamily="50" charset="-128"/>
              </a:rPr>
              <a:t>チェックペンを使って理解する①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34925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0" y="2513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ja-JP" altLang="ja-JP" sz="1800"/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0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ja-JP" altLang="ja-JP" sz="1800"/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684213" y="2133600"/>
            <a:ext cx="7777162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ja-JP" altLang="en-US" sz="2800"/>
              <a:t>（１）日本の自然主義文学の特徴を述べなさい。</a:t>
            </a:r>
          </a:p>
          <a:p>
            <a:pPr algn="l">
              <a:spcBef>
                <a:spcPct val="50000"/>
              </a:spcBef>
            </a:pPr>
            <a:r>
              <a:rPr lang="ja-JP" altLang="en-US" sz="2800"/>
              <a:t>（２）夏目漱石と森鷗外が余裕派・高踏派と呼ばれた理由を説明しなさい。</a:t>
            </a:r>
          </a:p>
        </p:txBody>
      </p:sp>
      <p:sp>
        <p:nvSpPr>
          <p:cNvPr id="148494" name="Rectangle 14"/>
          <p:cNvSpPr>
            <a:spLocks noChangeArrowheads="1"/>
          </p:cNvSpPr>
          <p:nvPr/>
        </p:nvSpPr>
        <p:spPr bwMode="auto">
          <a:xfrm>
            <a:off x="695325" y="1354138"/>
            <a:ext cx="7891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ja-JP" altLang="en-US" sz="3600" b="1">
                <a:solidFill>
                  <a:srgbClr val="3366FF"/>
                </a:solidFill>
                <a:ea typeface="HG丸ｺﾞｼｯｸM-PRO" pitchFamily="50" charset="-128"/>
              </a:rPr>
              <a:t>こんな問題、どうする？</a:t>
            </a:r>
            <a:r>
              <a:rPr lang="en-US" altLang="ja-JP" sz="3600" b="1">
                <a:solidFill>
                  <a:srgbClr val="3366FF"/>
                </a:solidFill>
                <a:ea typeface="HG丸ｺﾞｼｯｸM-PRO" pitchFamily="50" charset="-128"/>
              </a:rPr>
              <a:t>……</a:t>
            </a:r>
          </a:p>
        </p:txBody>
      </p:sp>
      <p:sp>
        <p:nvSpPr>
          <p:cNvPr id="148495" name="AutoShape 15"/>
          <p:cNvSpPr>
            <a:spLocks noChangeArrowheads="1"/>
          </p:cNvSpPr>
          <p:nvPr/>
        </p:nvSpPr>
        <p:spPr bwMode="auto">
          <a:xfrm>
            <a:off x="1301750" y="3933825"/>
            <a:ext cx="792163" cy="504825"/>
          </a:xfrm>
          <a:prstGeom prst="downArrow">
            <a:avLst>
              <a:gd name="adj1" fmla="val 49898"/>
              <a:gd name="adj2" fmla="val 42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48496" name="Text Box 16"/>
          <p:cNvSpPr txBox="1">
            <a:spLocks noChangeArrowheads="1"/>
          </p:cNvSpPr>
          <p:nvPr/>
        </p:nvSpPr>
        <p:spPr bwMode="auto">
          <a:xfrm>
            <a:off x="796925" y="4652963"/>
            <a:ext cx="2160588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ja-JP" altLang="en-US" sz="3600">
                <a:solidFill>
                  <a:srgbClr val="FF0000"/>
                </a:solidFill>
                <a:ea typeface="HGP創英角ﾎﾟｯﾌﾟ体" pitchFamily="50" charset="-128"/>
              </a:rPr>
              <a:t>暗記だけ</a:t>
            </a:r>
          </a:p>
          <a:p>
            <a:pPr algn="l">
              <a:lnSpc>
                <a:spcPct val="80000"/>
              </a:lnSpc>
            </a:pPr>
            <a:r>
              <a:rPr lang="ja-JP" altLang="en-US" sz="3600">
                <a:solidFill>
                  <a:srgbClr val="FF0000"/>
                </a:solidFill>
                <a:ea typeface="HGP創英角ﾎﾟｯﾌﾟ体" pitchFamily="50" charset="-128"/>
              </a:rPr>
              <a:t>ではダメ</a:t>
            </a:r>
          </a:p>
        </p:txBody>
      </p:sp>
      <p:sp>
        <p:nvSpPr>
          <p:cNvPr id="148497" name="AutoShape 17"/>
          <p:cNvSpPr>
            <a:spLocks noChangeArrowheads="1"/>
          </p:cNvSpPr>
          <p:nvPr/>
        </p:nvSpPr>
        <p:spPr bwMode="auto">
          <a:xfrm>
            <a:off x="2886075" y="4724400"/>
            <a:ext cx="509588" cy="647700"/>
          </a:xfrm>
          <a:prstGeom prst="rightArrow">
            <a:avLst>
              <a:gd name="adj1" fmla="val 50000"/>
              <a:gd name="adj2" fmla="val 422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8498" name="Text Box 18"/>
          <p:cNvSpPr txBox="1">
            <a:spLocks noChangeArrowheads="1"/>
          </p:cNvSpPr>
          <p:nvPr/>
        </p:nvSpPr>
        <p:spPr bwMode="auto">
          <a:xfrm>
            <a:off x="3468688" y="4581525"/>
            <a:ext cx="24479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ja-JP" altLang="en-US" sz="3600">
                <a:ea typeface="HGP創英角ﾎﾟｯﾌﾟ体" pitchFamily="50" charset="-128"/>
              </a:rPr>
              <a:t>チェックペンの限界？</a:t>
            </a:r>
          </a:p>
        </p:txBody>
      </p:sp>
      <p:grpSp>
        <p:nvGrpSpPr>
          <p:cNvPr id="148502" name="Group 22"/>
          <p:cNvGrpSpPr>
            <a:grpSpLocks/>
          </p:cNvGrpSpPr>
          <p:nvPr/>
        </p:nvGrpSpPr>
        <p:grpSpPr bwMode="auto">
          <a:xfrm>
            <a:off x="6559550" y="3938588"/>
            <a:ext cx="2089150" cy="2087562"/>
            <a:chOff x="4286" y="2523"/>
            <a:chExt cx="1316" cy="1315"/>
          </a:xfrm>
        </p:grpSpPr>
        <p:sp>
          <p:nvSpPr>
            <p:cNvPr id="148501" name="AutoShape 21"/>
            <p:cNvSpPr>
              <a:spLocks noChangeArrowheads="1"/>
            </p:cNvSpPr>
            <p:nvPr/>
          </p:nvSpPr>
          <p:spPr bwMode="auto">
            <a:xfrm>
              <a:off x="4286" y="2523"/>
              <a:ext cx="1316" cy="1315"/>
            </a:xfrm>
            <a:prstGeom prst="star24">
              <a:avLst>
                <a:gd name="adj" fmla="val 37500"/>
              </a:avLst>
            </a:prstGeom>
            <a:solidFill>
              <a:srgbClr val="FFFF00">
                <a:alpha val="67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8499" name="Text Box 19"/>
            <p:cNvSpPr txBox="1">
              <a:spLocks noChangeArrowheads="1"/>
            </p:cNvSpPr>
            <p:nvPr/>
          </p:nvSpPr>
          <p:spPr bwMode="auto">
            <a:xfrm>
              <a:off x="4558" y="3022"/>
              <a:ext cx="998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80000"/>
                </a:lnSpc>
              </a:pPr>
              <a:r>
                <a:rPr lang="en-US" altLang="ja-JP" sz="3600">
                  <a:latin typeface="Rockwell Extra Bold" pitchFamily="18" charset="0"/>
                  <a:ea typeface="HGP創英角ﾎﾟｯﾌﾟ体" pitchFamily="50" charset="-128"/>
                </a:rPr>
                <a:t>NO</a:t>
              </a:r>
              <a:r>
                <a:rPr lang="ja-JP" altLang="en-US" sz="3600">
                  <a:latin typeface="Rockwell Extra Bold" pitchFamily="18" charset="0"/>
                  <a:ea typeface="HGP創英角ﾎﾟｯﾌﾟ体" pitchFamily="50" charset="-128"/>
                </a:rPr>
                <a:t>！</a:t>
              </a:r>
            </a:p>
          </p:txBody>
        </p:sp>
      </p:grpSp>
      <p:sp>
        <p:nvSpPr>
          <p:cNvPr id="148500" name="AutoShape 20"/>
          <p:cNvSpPr>
            <a:spLocks noChangeArrowheads="1"/>
          </p:cNvSpPr>
          <p:nvPr/>
        </p:nvSpPr>
        <p:spPr bwMode="auto">
          <a:xfrm>
            <a:off x="5989638" y="4724400"/>
            <a:ext cx="504825" cy="647700"/>
          </a:xfrm>
          <a:prstGeom prst="rightArrow">
            <a:avLst>
              <a:gd name="adj1" fmla="val 50000"/>
              <a:gd name="adj2" fmla="val 55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14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14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14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14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7" grpId="0"/>
      <p:bldP spid="148494" grpId="0"/>
      <p:bldP spid="148495" grpId="0" animBg="1"/>
      <p:bldP spid="148496" grpId="0"/>
      <p:bldP spid="148497" grpId="0" animBg="1"/>
      <p:bldP spid="148498" grpId="0"/>
      <p:bldP spid="14850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611188" y="1254125"/>
            <a:ext cx="7891462" cy="2805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ja-JP" altLang="en-US" sz="2800"/>
              <a:t>　１９世紀後半、フランスを中心にエミール・ゾラなど自然主義の文学が盛んになった。その影響を受け自然主義を掲げた日本の作家たちは、自分の体験を赤裸々に書き、自己の醜い面をさらけ出す作品を多く書いた。その流れが、日本独自の「私小説」というスタイルにつながっていった。</a:t>
            </a:r>
            <a:r>
              <a:rPr lang="ja-JP" altLang="en-US" sz="3600"/>
              <a:t> 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800">
                <a:solidFill>
                  <a:schemeClr val="accent1"/>
                </a:solidFill>
                <a:ea typeface="HGP創英角ﾎﾟｯﾌﾟ体" pitchFamily="50" charset="-128"/>
              </a:rPr>
              <a:t>チェックペンを使って理解する②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34925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3409950" y="1350963"/>
            <a:ext cx="863600" cy="36036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7346950" y="1360488"/>
            <a:ext cx="360363" cy="36036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611188" y="4132263"/>
            <a:ext cx="7891462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ja-JP" altLang="en-US" sz="2400">
                <a:ea typeface="HG創英角ﾎﾟｯﾌﾟ体" pitchFamily="49" charset="-128"/>
              </a:rPr>
              <a:t>　　目的は </a:t>
            </a:r>
            <a:r>
              <a:rPr lang="ja-JP" altLang="en-US">
                <a:solidFill>
                  <a:srgbClr val="3366FF"/>
                </a:solidFill>
                <a:ea typeface="HG創英角ﾎﾟｯﾌﾟ体" pitchFamily="49" charset="-128"/>
              </a:rPr>
              <a:t>理解</a:t>
            </a:r>
            <a:r>
              <a:rPr lang="ja-JP" altLang="en-US" sz="2400">
                <a:ea typeface="HG創英角ﾎﾟｯﾌﾟ体" pitchFamily="49" charset="-128"/>
              </a:rPr>
              <a:t>　　</a:t>
            </a:r>
            <a:r>
              <a:rPr lang="en-US" altLang="ja-JP" sz="2000">
                <a:solidFill>
                  <a:srgbClr val="FF0000"/>
                </a:solidFill>
                <a:ea typeface="HG創英角ﾎﾟｯﾌﾟ体" pitchFamily="49" charset="-128"/>
              </a:rPr>
              <a:t>※</a:t>
            </a:r>
            <a:r>
              <a:rPr lang="ja-JP" altLang="en-US" sz="2000">
                <a:solidFill>
                  <a:srgbClr val="FF0000"/>
                </a:solidFill>
                <a:ea typeface="HG創英角ﾎﾟｯﾌﾟ体" pitchFamily="49" charset="-128"/>
              </a:rPr>
              <a:t>暗記事項を塗るときと違う</a:t>
            </a:r>
          </a:p>
          <a:p>
            <a:pPr algn="l">
              <a:lnSpc>
                <a:spcPct val="125000"/>
              </a:lnSpc>
            </a:pPr>
            <a:r>
              <a:rPr lang="ja-JP" altLang="en-US" sz="2400">
                <a:ea typeface="HG創英角ﾎﾟｯﾌﾟ体" pitchFamily="49" charset="-128"/>
              </a:rPr>
              <a:t>　①</a:t>
            </a:r>
            <a:r>
              <a:rPr lang="ja-JP" altLang="en-US" sz="2400">
                <a:solidFill>
                  <a:srgbClr val="3366FF"/>
                </a:solidFill>
                <a:ea typeface="HG創英角ﾎﾟｯﾌﾟ体" pitchFamily="49" charset="-128"/>
              </a:rPr>
              <a:t>理解のために重要なことばはどれか</a:t>
            </a:r>
            <a:r>
              <a:rPr lang="ja-JP" altLang="en-US" sz="2400">
                <a:ea typeface="HG創英角ﾎﾟｯﾌﾟ体" pitchFamily="49" charset="-128"/>
              </a:rPr>
              <a:t> 考えて塗る。</a:t>
            </a:r>
          </a:p>
          <a:p>
            <a:pPr algn="l">
              <a:lnSpc>
                <a:spcPct val="125000"/>
              </a:lnSpc>
            </a:pPr>
            <a:r>
              <a:rPr lang="ja-JP" altLang="en-US" sz="2400">
                <a:ea typeface="HG創英角ﾎﾟｯﾌﾟ体" pitchFamily="49" charset="-128"/>
              </a:rPr>
              <a:t>　②くり返し読み、</a:t>
            </a:r>
            <a:r>
              <a:rPr lang="ja-JP" altLang="en-US" sz="2400">
                <a:solidFill>
                  <a:srgbClr val="3366FF"/>
                </a:solidFill>
                <a:ea typeface="HG創英角ﾎﾟｯﾌﾟ体" pitchFamily="49" charset="-128"/>
              </a:rPr>
              <a:t>理解</a:t>
            </a:r>
            <a:r>
              <a:rPr lang="ja-JP" altLang="en-US" sz="2400">
                <a:ea typeface="HG創英角ﾎﾟｯﾌﾟ体" pitchFamily="49" charset="-128"/>
              </a:rPr>
              <a:t>しながら、</a:t>
            </a:r>
            <a:r>
              <a:rPr lang="ja-JP" altLang="en-US" sz="2400">
                <a:solidFill>
                  <a:srgbClr val="3366FF"/>
                </a:solidFill>
                <a:ea typeface="HG創英角ﾎﾟｯﾌﾟ体" pitchFamily="49" charset="-128"/>
              </a:rPr>
              <a:t>塗り足していく</a:t>
            </a:r>
            <a:r>
              <a:rPr lang="ja-JP" altLang="en-US" sz="2400">
                <a:ea typeface="HG創英角ﾎﾟｯﾌﾟ体" pitchFamily="49" charset="-128"/>
              </a:rPr>
              <a:t>。</a:t>
            </a:r>
          </a:p>
          <a:p>
            <a:pPr algn="l">
              <a:lnSpc>
                <a:spcPct val="125000"/>
              </a:lnSpc>
            </a:pPr>
            <a:r>
              <a:rPr lang="ja-JP" altLang="en-US" sz="2400">
                <a:ea typeface="HG創英角ﾎﾟｯﾌﾟ体" pitchFamily="49" charset="-128"/>
              </a:rPr>
              <a:t>　③本文を見ないで、理解内容を</a:t>
            </a:r>
            <a:r>
              <a:rPr lang="ja-JP" altLang="en-US" sz="2400">
                <a:solidFill>
                  <a:srgbClr val="3366FF"/>
                </a:solidFill>
                <a:ea typeface="HG創英角ﾎﾟｯﾌﾟ体" pitchFamily="49" charset="-128"/>
              </a:rPr>
              <a:t>別紙に書いてみる。</a:t>
            </a: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7596188" y="2214563"/>
            <a:ext cx="717550" cy="36036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9532" name="Rectangle 28"/>
          <p:cNvSpPr>
            <a:spLocks noChangeArrowheads="1"/>
          </p:cNvSpPr>
          <p:nvPr/>
        </p:nvSpPr>
        <p:spPr bwMode="auto">
          <a:xfrm>
            <a:off x="6511925" y="3078163"/>
            <a:ext cx="360363" cy="36036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9533" name="Rectangle 29"/>
          <p:cNvSpPr>
            <a:spLocks noChangeArrowheads="1"/>
          </p:cNvSpPr>
          <p:nvPr/>
        </p:nvSpPr>
        <p:spPr bwMode="auto">
          <a:xfrm>
            <a:off x="1373188" y="2636838"/>
            <a:ext cx="717550" cy="36036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9534" name="Rectangle 30"/>
          <p:cNvSpPr>
            <a:spLocks noChangeArrowheads="1"/>
          </p:cNvSpPr>
          <p:nvPr/>
        </p:nvSpPr>
        <p:spPr bwMode="auto">
          <a:xfrm>
            <a:off x="4356100" y="2636838"/>
            <a:ext cx="717550" cy="36036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9535" name="Rectangle 31"/>
          <p:cNvSpPr>
            <a:spLocks noChangeArrowheads="1"/>
          </p:cNvSpPr>
          <p:nvPr/>
        </p:nvSpPr>
        <p:spPr bwMode="auto">
          <a:xfrm>
            <a:off x="5278438" y="3068638"/>
            <a:ext cx="717550" cy="36036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9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9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4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49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149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9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9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4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49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9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1" grpId="0" animBg="1"/>
      <p:bldP spid="149515" grpId="0" animBg="1"/>
      <p:bldP spid="149521" grpId="0" animBg="1"/>
      <p:bldP spid="149525" grpId="0" animBg="1"/>
      <p:bldP spid="149532" grpId="0" animBg="1"/>
      <p:bldP spid="149533" grpId="0" animBg="1"/>
      <p:bldP spid="149534" grpId="0" animBg="1"/>
      <p:bldP spid="1495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800">
                <a:ea typeface="HGP創英角ﾎﾟｯﾌﾟ体" pitchFamily="50" charset="-128"/>
              </a:rPr>
              <a:t>実習④　</a:t>
            </a:r>
            <a:r>
              <a:rPr lang="ja-JP" altLang="en-US" sz="4000">
                <a:ea typeface="HGP創英角ﾎﾟｯﾌﾟ体" pitchFamily="50" charset="-128"/>
              </a:rPr>
              <a:t>チェックペンで理解しよう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pic>
        <p:nvPicPr>
          <p:cNvPr id="150533" name="Picture 5" descr="夏目漱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221163"/>
            <a:ext cx="93503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534" name="Picture 6" descr="森鷗外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265613"/>
            <a:ext cx="98425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535" name="Rectangle 7"/>
          <p:cNvSpPr>
            <a:spLocks noChangeArrowheads="1"/>
          </p:cNvSpPr>
          <p:nvPr/>
        </p:nvSpPr>
        <p:spPr bwMode="auto">
          <a:xfrm>
            <a:off x="3348038" y="2924175"/>
            <a:ext cx="44640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ja-JP" altLang="en-US" sz="2800"/>
              <a:t>（１）日本の自然主義文学の</a:t>
            </a:r>
          </a:p>
          <a:p>
            <a:pPr algn="l"/>
            <a:r>
              <a:rPr lang="ja-JP" altLang="en-US" sz="2800"/>
              <a:t>特徴を述べなさい。</a:t>
            </a:r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684213" y="4724400"/>
            <a:ext cx="56165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800"/>
              <a:t>（２）夏目漱石と森鷗外が余裕派・高踏派と呼ばれた理由を説明しなさい。</a:t>
            </a:r>
          </a:p>
        </p:txBody>
      </p:sp>
      <p:sp>
        <p:nvSpPr>
          <p:cNvPr id="150538" name="Rectangle 10"/>
          <p:cNvSpPr>
            <a:spLocks noChangeArrowheads="1"/>
          </p:cNvSpPr>
          <p:nvPr/>
        </p:nvSpPr>
        <p:spPr bwMode="auto">
          <a:xfrm>
            <a:off x="539750" y="1577975"/>
            <a:ext cx="77771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b="1">
                <a:solidFill>
                  <a:srgbClr val="3366FF"/>
                </a:solidFill>
              </a:rPr>
              <a:t>○</a:t>
            </a:r>
            <a:r>
              <a:rPr lang="ja-JP" altLang="en-US" b="1">
                <a:solidFill>
                  <a:srgbClr val="3366FF"/>
                </a:solidFill>
              </a:rPr>
              <a:t>どちらかの問いに答えられるように、</a:t>
            </a:r>
          </a:p>
          <a:p>
            <a:pPr algn="l"/>
            <a:r>
              <a:rPr lang="ja-JP" altLang="en-US" b="1">
                <a:solidFill>
                  <a:srgbClr val="3366FF"/>
                </a:solidFill>
              </a:rPr>
              <a:t>　チェックペンを使って本文を理解しよう。</a:t>
            </a:r>
          </a:p>
        </p:txBody>
      </p:sp>
      <p:pic>
        <p:nvPicPr>
          <p:cNvPr id="150539" name="Picture 11" descr="IMG_0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781300"/>
            <a:ext cx="9001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540" name="Picture 12" descr="IMG_00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781300"/>
            <a:ext cx="908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>
                <a:solidFill>
                  <a:schemeClr val="accent1"/>
                </a:solidFill>
                <a:ea typeface="HGP創英角ﾎﾟｯﾌﾟ体" pitchFamily="50" charset="-128"/>
              </a:rPr>
              <a:t>チェックペンの落とし穴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34925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1476375" y="1884363"/>
            <a:ext cx="7129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50000"/>
              </a:lnSpc>
            </a:pPr>
            <a:r>
              <a:rPr lang="ja-JP" altLang="en-US" sz="3600">
                <a:solidFill>
                  <a:srgbClr val="0066FF"/>
                </a:solidFill>
                <a:ea typeface="HGP創英角ﾎﾟｯﾌﾟ体" pitchFamily="50" charset="-128"/>
              </a:rPr>
              <a:t>　</a:t>
            </a:r>
            <a:r>
              <a:rPr lang="ja-JP" altLang="en-US" sz="2400">
                <a:solidFill>
                  <a:srgbClr val="0066FF"/>
                </a:solidFill>
                <a:ea typeface="HGP創英角ﾎﾟｯﾌﾟ体" pitchFamily="50" charset="-128"/>
              </a:rPr>
              <a:t>○全体を読みながら答えることで理解が深まる。</a:t>
            </a:r>
          </a:p>
        </p:txBody>
      </p:sp>
      <p:sp>
        <p:nvSpPr>
          <p:cNvPr id="140299" name="Rectangle 11"/>
          <p:cNvSpPr>
            <a:spLocks noChangeArrowheads="1"/>
          </p:cNvSpPr>
          <p:nvPr/>
        </p:nvSpPr>
        <p:spPr bwMode="auto">
          <a:xfrm>
            <a:off x="1476375" y="2982913"/>
            <a:ext cx="7129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50000"/>
              </a:lnSpc>
            </a:pPr>
            <a:r>
              <a:rPr lang="ja-JP" altLang="en-US" sz="3600">
                <a:solidFill>
                  <a:srgbClr val="0066FF"/>
                </a:solidFill>
                <a:ea typeface="HGP創英角ﾎﾟｯﾌﾟ体" pitchFamily="50" charset="-128"/>
              </a:rPr>
              <a:t>　</a:t>
            </a:r>
            <a:r>
              <a:rPr lang="ja-JP" altLang="en-US" sz="2400">
                <a:solidFill>
                  <a:srgbClr val="0066FF"/>
                </a:solidFill>
              </a:rPr>
              <a:t>○</a:t>
            </a:r>
            <a:r>
              <a:rPr lang="ja-JP" altLang="en-US" sz="2400">
                <a:solidFill>
                  <a:srgbClr val="0066FF"/>
                </a:solidFill>
                <a:ea typeface="HGP創英角ﾎﾟｯﾌﾟ体" pitchFamily="50" charset="-128"/>
              </a:rPr>
              <a:t>どこを塗れば効果的か考えることで理解できる。</a:t>
            </a:r>
          </a:p>
        </p:txBody>
      </p:sp>
      <p:sp>
        <p:nvSpPr>
          <p:cNvPr id="140301" name="Rectangle 13"/>
          <p:cNvSpPr>
            <a:spLocks noChangeArrowheads="1"/>
          </p:cNvSpPr>
          <p:nvPr/>
        </p:nvSpPr>
        <p:spPr bwMode="auto">
          <a:xfrm>
            <a:off x="1403350" y="4494213"/>
            <a:ext cx="7129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50000"/>
              </a:lnSpc>
            </a:pPr>
            <a:r>
              <a:rPr lang="ja-JP" altLang="en-US" sz="3600">
                <a:solidFill>
                  <a:srgbClr val="0066FF"/>
                </a:solidFill>
                <a:ea typeface="HGP創英角ﾎﾟｯﾌﾟ体" pitchFamily="50" charset="-128"/>
              </a:rPr>
              <a:t>　</a:t>
            </a:r>
            <a:r>
              <a:rPr lang="ja-JP" altLang="en-US" sz="2400">
                <a:solidFill>
                  <a:srgbClr val="0066FF"/>
                </a:solidFill>
              </a:rPr>
              <a:t>○</a:t>
            </a:r>
            <a:r>
              <a:rPr lang="ja-JP" altLang="en-US" sz="2400">
                <a:solidFill>
                  <a:srgbClr val="0066FF"/>
                </a:solidFill>
                <a:ea typeface="HGP創英角ﾎﾟｯﾌﾟ体" pitchFamily="50" charset="-128"/>
              </a:rPr>
              <a:t>憶えた後、問題や内容まとめに取り組むとよい</a:t>
            </a:r>
          </a:p>
        </p:txBody>
      </p:sp>
      <p:sp>
        <p:nvSpPr>
          <p:cNvPr id="140302" name="Rectangle 14"/>
          <p:cNvSpPr>
            <a:spLocks noChangeArrowheads="1"/>
          </p:cNvSpPr>
          <p:nvPr/>
        </p:nvSpPr>
        <p:spPr bwMode="auto">
          <a:xfrm>
            <a:off x="1403350" y="5516563"/>
            <a:ext cx="7129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50000"/>
              </a:lnSpc>
            </a:pPr>
            <a:r>
              <a:rPr lang="ja-JP" altLang="en-US" sz="3600">
                <a:solidFill>
                  <a:srgbClr val="0066FF"/>
                </a:solidFill>
                <a:ea typeface="HGP創英角ﾎﾟｯﾌﾟ体" pitchFamily="50" charset="-128"/>
              </a:rPr>
              <a:t>　</a:t>
            </a:r>
            <a:r>
              <a:rPr lang="ja-JP" altLang="en-US" sz="2400">
                <a:solidFill>
                  <a:srgbClr val="0066FF"/>
                </a:solidFill>
                <a:ea typeface="HGP創英角ﾎﾟｯﾌﾟ体" pitchFamily="50" charset="-128"/>
              </a:rPr>
              <a:t>○漢字などは書いて学習する必要</a:t>
            </a:r>
          </a:p>
        </p:txBody>
      </p:sp>
      <p:grpSp>
        <p:nvGrpSpPr>
          <p:cNvPr id="140319" name="Group 31"/>
          <p:cNvGrpSpPr>
            <a:grpSpLocks/>
          </p:cNvGrpSpPr>
          <p:nvPr/>
        </p:nvGrpSpPr>
        <p:grpSpPr bwMode="auto">
          <a:xfrm>
            <a:off x="755650" y="1158875"/>
            <a:ext cx="7561263" cy="722313"/>
            <a:chOff x="476" y="730"/>
            <a:chExt cx="4763" cy="455"/>
          </a:xfrm>
        </p:grpSpPr>
        <p:sp>
          <p:nvSpPr>
            <p:cNvPr id="140298" name="Rectangle 10"/>
            <p:cNvSpPr>
              <a:spLocks noChangeArrowheads="1"/>
            </p:cNvSpPr>
            <p:nvPr/>
          </p:nvSpPr>
          <p:spPr bwMode="auto">
            <a:xfrm>
              <a:off x="793" y="730"/>
              <a:ext cx="444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altLang="ja-JP" sz="3600">
                  <a:solidFill>
                    <a:srgbClr val="FF0000"/>
                  </a:solidFill>
                  <a:ea typeface="HGP創英角ﾎﾟｯﾌﾟ体" pitchFamily="50" charset="-128"/>
                </a:rPr>
                <a:t>①</a:t>
              </a:r>
              <a:r>
                <a:rPr lang="ja-JP" altLang="en-US" sz="3600">
                  <a:solidFill>
                    <a:srgbClr val="FF0000"/>
                  </a:solidFill>
                  <a:ea typeface="HGP創英角ﾎﾟｯﾌﾟ体" pitchFamily="50" charset="-128"/>
                </a:rPr>
                <a:t>答えが言えればいいという態度</a:t>
              </a:r>
            </a:p>
          </p:txBody>
        </p:sp>
        <p:grpSp>
          <p:nvGrpSpPr>
            <p:cNvPr id="140305" name="Group 17"/>
            <p:cNvGrpSpPr>
              <a:grpSpLocks/>
            </p:cNvGrpSpPr>
            <p:nvPr/>
          </p:nvGrpSpPr>
          <p:grpSpPr bwMode="auto">
            <a:xfrm rot="842759">
              <a:off x="476" y="823"/>
              <a:ext cx="381" cy="362"/>
              <a:chOff x="476" y="823"/>
              <a:chExt cx="381" cy="362"/>
            </a:xfrm>
          </p:grpSpPr>
          <p:sp>
            <p:nvSpPr>
              <p:cNvPr id="140303" name="Line 15"/>
              <p:cNvSpPr>
                <a:spLocks noChangeShapeType="1"/>
              </p:cNvSpPr>
              <p:nvPr/>
            </p:nvSpPr>
            <p:spPr bwMode="auto">
              <a:xfrm flipH="1">
                <a:off x="536" y="823"/>
                <a:ext cx="227" cy="36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0304" name="Line 16"/>
              <p:cNvSpPr>
                <a:spLocks noChangeShapeType="1"/>
              </p:cNvSpPr>
              <p:nvPr/>
            </p:nvSpPr>
            <p:spPr bwMode="auto">
              <a:xfrm>
                <a:off x="476" y="890"/>
                <a:ext cx="381" cy="244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40320" name="Group 32"/>
          <p:cNvGrpSpPr>
            <a:grpSpLocks/>
          </p:cNvGrpSpPr>
          <p:nvPr/>
        </p:nvGrpSpPr>
        <p:grpSpPr bwMode="auto">
          <a:xfrm>
            <a:off x="755650" y="2343150"/>
            <a:ext cx="7056438" cy="723900"/>
            <a:chOff x="476" y="1476"/>
            <a:chExt cx="4445" cy="456"/>
          </a:xfrm>
        </p:grpSpPr>
        <p:sp>
          <p:nvSpPr>
            <p:cNvPr id="140293" name="Rectangle 5"/>
            <p:cNvSpPr>
              <a:spLocks noChangeArrowheads="1"/>
            </p:cNvSpPr>
            <p:nvPr/>
          </p:nvSpPr>
          <p:spPr bwMode="auto">
            <a:xfrm>
              <a:off x="793" y="1476"/>
              <a:ext cx="41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altLang="ja-JP" sz="3600">
                  <a:solidFill>
                    <a:srgbClr val="FF0000"/>
                  </a:solidFill>
                  <a:ea typeface="HGP創英角ﾎﾟｯﾌﾟ体" pitchFamily="50" charset="-128"/>
                </a:rPr>
                <a:t>②</a:t>
              </a:r>
              <a:r>
                <a:rPr lang="ja-JP" altLang="en-US" sz="3600">
                  <a:solidFill>
                    <a:srgbClr val="FF0000"/>
                  </a:solidFill>
                  <a:ea typeface="HGP創英角ﾎﾟｯﾌﾟ体" pitchFamily="50" charset="-128"/>
                </a:rPr>
                <a:t>考えずに塗る</a:t>
              </a:r>
            </a:p>
          </p:txBody>
        </p:sp>
        <p:grpSp>
          <p:nvGrpSpPr>
            <p:cNvPr id="140307" name="Group 19"/>
            <p:cNvGrpSpPr>
              <a:grpSpLocks/>
            </p:cNvGrpSpPr>
            <p:nvPr/>
          </p:nvGrpSpPr>
          <p:grpSpPr bwMode="auto">
            <a:xfrm rot="649173">
              <a:off x="476" y="1570"/>
              <a:ext cx="381" cy="362"/>
              <a:chOff x="476" y="823"/>
              <a:chExt cx="381" cy="362"/>
            </a:xfrm>
          </p:grpSpPr>
          <p:sp>
            <p:nvSpPr>
              <p:cNvPr id="140308" name="Line 20"/>
              <p:cNvSpPr>
                <a:spLocks noChangeShapeType="1"/>
              </p:cNvSpPr>
              <p:nvPr/>
            </p:nvSpPr>
            <p:spPr bwMode="auto">
              <a:xfrm flipH="1">
                <a:off x="536" y="823"/>
                <a:ext cx="227" cy="36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0309" name="Line 21"/>
              <p:cNvSpPr>
                <a:spLocks noChangeShapeType="1"/>
              </p:cNvSpPr>
              <p:nvPr/>
            </p:nvSpPr>
            <p:spPr bwMode="auto">
              <a:xfrm>
                <a:off x="476" y="890"/>
                <a:ext cx="381" cy="244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40321" name="Group 33"/>
          <p:cNvGrpSpPr>
            <a:grpSpLocks/>
          </p:cNvGrpSpPr>
          <p:nvPr/>
        </p:nvGrpSpPr>
        <p:grpSpPr bwMode="auto">
          <a:xfrm>
            <a:off x="755650" y="3417888"/>
            <a:ext cx="6624638" cy="657225"/>
            <a:chOff x="476" y="2153"/>
            <a:chExt cx="4173" cy="414"/>
          </a:xfrm>
        </p:grpSpPr>
        <p:sp>
          <p:nvSpPr>
            <p:cNvPr id="140295" name="Rectangle 7"/>
            <p:cNvSpPr>
              <a:spLocks noChangeArrowheads="1"/>
            </p:cNvSpPr>
            <p:nvPr/>
          </p:nvSpPr>
          <p:spPr bwMode="auto">
            <a:xfrm>
              <a:off x="793" y="2153"/>
              <a:ext cx="38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altLang="ja-JP" sz="3600">
                  <a:solidFill>
                    <a:srgbClr val="FF0000"/>
                  </a:solidFill>
                  <a:ea typeface="HGP創英角ﾎﾟｯﾌﾟ体" pitchFamily="50" charset="-128"/>
                </a:rPr>
                <a:t>③</a:t>
              </a:r>
              <a:r>
                <a:rPr lang="ja-JP" altLang="en-US" sz="3600">
                  <a:solidFill>
                    <a:srgbClr val="FF0000"/>
                  </a:solidFill>
                  <a:ea typeface="HGP創英角ﾎﾟｯﾌﾟ体" pitchFamily="50" charset="-128"/>
                </a:rPr>
                <a:t>やりっぱなし</a:t>
              </a:r>
            </a:p>
          </p:txBody>
        </p:sp>
        <p:grpSp>
          <p:nvGrpSpPr>
            <p:cNvPr id="140310" name="Group 22"/>
            <p:cNvGrpSpPr>
              <a:grpSpLocks/>
            </p:cNvGrpSpPr>
            <p:nvPr/>
          </p:nvGrpSpPr>
          <p:grpSpPr bwMode="auto">
            <a:xfrm rot="533655">
              <a:off x="476" y="2205"/>
              <a:ext cx="381" cy="362"/>
              <a:chOff x="476" y="823"/>
              <a:chExt cx="381" cy="362"/>
            </a:xfrm>
          </p:grpSpPr>
          <p:sp>
            <p:nvSpPr>
              <p:cNvPr id="140311" name="Line 23"/>
              <p:cNvSpPr>
                <a:spLocks noChangeShapeType="1"/>
              </p:cNvSpPr>
              <p:nvPr/>
            </p:nvSpPr>
            <p:spPr bwMode="auto">
              <a:xfrm flipH="1">
                <a:off x="536" y="823"/>
                <a:ext cx="227" cy="36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0312" name="Line 24"/>
              <p:cNvSpPr>
                <a:spLocks noChangeShapeType="1"/>
              </p:cNvSpPr>
              <p:nvPr/>
            </p:nvSpPr>
            <p:spPr bwMode="auto">
              <a:xfrm>
                <a:off x="476" y="890"/>
                <a:ext cx="381" cy="244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40323" name="Group 35"/>
          <p:cNvGrpSpPr>
            <a:grpSpLocks/>
          </p:cNvGrpSpPr>
          <p:nvPr/>
        </p:nvGrpSpPr>
        <p:grpSpPr bwMode="auto">
          <a:xfrm>
            <a:off x="1403350" y="4062413"/>
            <a:ext cx="7129463" cy="373062"/>
            <a:chOff x="884" y="2559"/>
            <a:chExt cx="4491" cy="235"/>
          </a:xfrm>
        </p:grpSpPr>
        <p:sp>
          <p:nvSpPr>
            <p:cNvPr id="140300" name="Rectangle 12"/>
            <p:cNvSpPr>
              <a:spLocks noChangeArrowheads="1"/>
            </p:cNvSpPr>
            <p:nvPr/>
          </p:nvSpPr>
          <p:spPr bwMode="auto">
            <a:xfrm>
              <a:off x="884" y="2559"/>
              <a:ext cx="44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>
                <a:lnSpc>
                  <a:spcPct val="50000"/>
                </a:lnSpc>
              </a:pPr>
              <a:r>
                <a:rPr lang="ja-JP" altLang="en-US" sz="3600">
                  <a:solidFill>
                    <a:srgbClr val="0066FF"/>
                  </a:solidFill>
                  <a:ea typeface="HGP創英角ﾎﾟｯﾌﾟ体" pitchFamily="50" charset="-128"/>
                </a:rPr>
                <a:t>　</a:t>
              </a:r>
              <a:r>
                <a:rPr lang="ja-JP" altLang="en-US" sz="2400">
                  <a:solidFill>
                    <a:srgbClr val="FF0000"/>
                  </a:solidFill>
                  <a:ea typeface="HGP創英角ﾎﾟｯﾌﾟ体" pitchFamily="50" charset="-128"/>
                </a:rPr>
                <a:t>復習しない、憶えたかどうかチェックしない</a:t>
              </a:r>
            </a:p>
          </p:txBody>
        </p:sp>
        <p:grpSp>
          <p:nvGrpSpPr>
            <p:cNvPr id="140313" name="Group 25"/>
            <p:cNvGrpSpPr>
              <a:grpSpLocks/>
            </p:cNvGrpSpPr>
            <p:nvPr/>
          </p:nvGrpSpPr>
          <p:grpSpPr bwMode="auto">
            <a:xfrm rot="533655">
              <a:off x="930" y="2568"/>
              <a:ext cx="227" cy="226"/>
              <a:chOff x="476" y="823"/>
              <a:chExt cx="381" cy="362"/>
            </a:xfrm>
          </p:grpSpPr>
          <p:sp>
            <p:nvSpPr>
              <p:cNvPr id="140314" name="Line 26"/>
              <p:cNvSpPr>
                <a:spLocks noChangeShapeType="1"/>
              </p:cNvSpPr>
              <p:nvPr/>
            </p:nvSpPr>
            <p:spPr bwMode="auto">
              <a:xfrm flipH="1">
                <a:off x="536" y="823"/>
                <a:ext cx="227" cy="36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0315" name="Line 27"/>
              <p:cNvSpPr>
                <a:spLocks noChangeShapeType="1"/>
              </p:cNvSpPr>
              <p:nvPr/>
            </p:nvSpPr>
            <p:spPr bwMode="auto">
              <a:xfrm>
                <a:off x="476" y="890"/>
                <a:ext cx="381" cy="244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40322" name="Group 34"/>
          <p:cNvGrpSpPr>
            <a:grpSpLocks/>
          </p:cNvGrpSpPr>
          <p:nvPr/>
        </p:nvGrpSpPr>
        <p:grpSpPr bwMode="auto">
          <a:xfrm>
            <a:off x="827088" y="4830763"/>
            <a:ext cx="7416800" cy="685800"/>
            <a:chOff x="521" y="3043"/>
            <a:chExt cx="4672" cy="432"/>
          </a:xfrm>
        </p:grpSpPr>
        <p:sp>
          <p:nvSpPr>
            <p:cNvPr id="140296" name="Rectangle 8"/>
            <p:cNvSpPr>
              <a:spLocks noChangeArrowheads="1"/>
            </p:cNvSpPr>
            <p:nvPr/>
          </p:nvSpPr>
          <p:spPr bwMode="auto">
            <a:xfrm>
              <a:off x="793" y="3043"/>
              <a:ext cx="44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altLang="ja-JP" sz="3600">
                  <a:solidFill>
                    <a:srgbClr val="FF0000"/>
                  </a:solidFill>
                  <a:ea typeface="HGP創英角ﾎﾟｯﾌﾟ体" pitchFamily="50" charset="-128"/>
                </a:rPr>
                <a:t>④</a:t>
              </a:r>
              <a:r>
                <a:rPr lang="ja-JP" altLang="en-US" sz="3600">
                  <a:solidFill>
                    <a:srgbClr val="FF0000"/>
                  </a:solidFill>
                  <a:ea typeface="HGP創英角ﾎﾟｯﾌﾟ体" pitchFamily="50" charset="-128"/>
                </a:rPr>
                <a:t>紙にまったく書かない</a:t>
              </a:r>
            </a:p>
          </p:txBody>
        </p:sp>
        <p:grpSp>
          <p:nvGrpSpPr>
            <p:cNvPr id="140316" name="Group 28"/>
            <p:cNvGrpSpPr>
              <a:grpSpLocks/>
            </p:cNvGrpSpPr>
            <p:nvPr/>
          </p:nvGrpSpPr>
          <p:grpSpPr bwMode="auto">
            <a:xfrm rot="533655">
              <a:off x="521" y="3113"/>
              <a:ext cx="381" cy="362"/>
              <a:chOff x="476" y="823"/>
              <a:chExt cx="381" cy="362"/>
            </a:xfrm>
          </p:grpSpPr>
          <p:sp>
            <p:nvSpPr>
              <p:cNvPr id="140317" name="Line 29"/>
              <p:cNvSpPr>
                <a:spLocks noChangeShapeType="1"/>
              </p:cNvSpPr>
              <p:nvPr/>
            </p:nvSpPr>
            <p:spPr bwMode="auto">
              <a:xfrm flipH="1">
                <a:off x="536" y="823"/>
                <a:ext cx="227" cy="36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0318" name="Line 30"/>
              <p:cNvSpPr>
                <a:spLocks noChangeShapeType="1"/>
              </p:cNvSpPr>
              <p:nvPr/>
            </p:nvSpPr>
            <p:spPr bwMode="auto">
              <a:xfrm>
                <a:off x="476" y="890"/>
                <a:ext cx="381" cy="244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0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0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0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0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0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0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4" grpId="0"/>
      <p:bldP spid="140299" grpId="0"/>
      <p:bldP spid="140301" grpId="0"/>
      <p:bldP spid="1403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>
                <a:solidFill>
                  <a:schemeClr val="accent1"/>
                </a:solidFill>
                <a:ea typeface="HGP創英角ﾎﾟｯﾌﾟ体" pitchFamily="50" charset="-128"/>
              </a:rPr>
              <a:t>チェックペンを使いこなす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34925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51566" name="Rectangle 14"/>
          <p:cNvSpPr>
            <a:spLocks noChangeArrowheads="1"/>
          </p:cNvSpPr>
          <p:nvPr/>
        </p:nvSpPr>
        <p:spPr bwMode="auto">
          <a:xfrm>
            <a:off x="971550" y="1166813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ja-JP" altLang="en-US" sz="4000">
                <a:ea typeface="HGP創英角ﾎﾟｯﾌﾟ体" pitchFamily="50" charset="-128"/>
              </a:rPr>
              <a:t>自分で学習ステップを組み立てる</a:t>
            </a:r>
          </a:p>
        </p:txBody>
      </p:sp>
      <p:sp>
        <p:nvSpPr>
          <p:cNvPr id="151570" name="Rectangle 18"/>
          <p:cNvSpPr>
            <a:spLocks noChangeArrowheads="1"/>
          </p:cNvSpPr>
          <p:nvPr/>
        </p:nvSpPr>
        <p:spPr bwMode="auto">
          <a:xfrm>
            <a:off x="611188" y="1989138"/>
            <a:ext cx="7891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3600">
                <a:solidFill>
                  <a:srgbClr val="0066FF"/>
                </a:solidFill>
                <a:ea typeface="HGP創英角ﾎﾟｯﾌﾟ体" pitchFamily="50" charset="-128"/>
              </a:rPr>
              <a:t>①</a:t>
            </a:r>
            <a:r>
              <a:rPr lang="ja-JP" altLang="en-US" sz="3600">
                <a:solidFill>
                  <a:srgbClr val="0066FF"/>
                </a:solidFill>
                <a:ea typeface="HGP創英角ﾎﾟｯﾌﾟ体" pitchFamily="50" charset="-128"/>
              </a:rPr>
              <a:t>段階的に塗って、記憶・理解する</a:t>
            </a:r>
          </a:p>
        </p:txBody>
      </p:sp>
      <p:grpSp>
        <p:nvGrpSpPr>
          <p:cNvPr id="151592" name="Group 40"/>
          <p:cNvGrpSpPr>
            <a:grpSpLocks/>
          </p:cNvGrpSpPr>
          <p:nvPr/>
        </p:nvGrpSpPr>
        <p:grpSpPr bwMode="auto">
          <a:xfrm>
            <a:off x="1296988" y="2714625"/>
            <a:ext cx="6802437" cy="1138238"/>
            <a:chOff x="817" y="1710"/>
            <a:chExt cx="4285" cy="717"/>
          </a:xfrm>
        </p:grpSpPr>
        <p:sp>
          <p:nvSpPr>
            <p:cNvPr id="151567" name="Rectangle 15"/>
            <p:cNvSpPr>
              <a:spLocks noChangeArrowheads="1"/>
            </p:cNvSpPr>
            <p:nvPr/>
          </p:nvSpPr>
          <p:spPr bwMode="auto">
            <a:xfrm>
              <a:off x="817" y="1732"/>
              <a:ext cx="1225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ja-JP" altLang="en-US" sz="2800" b="1">
                  <a:ea typeface="HG丸ｺﾞｼｯｸM-PRO" pitchFamily="50" charset="-128"/>
                </a:rPr>
                <a:t>少しだけ</a:t>
              </a:r>
            </a:p>
            <a:p>
              <a:pPr algn="l"/>
              <a:r>
                <a:rPr lang="ja-JP" altLang="en-US" sz="2800" b="1">
                  <a:ea typeface="HG丸ｺﾞｼｯｸM-PRO" pitchFamily="50" charset="-128"/>
                </a:rPr>
                <a:t>塗る</a:t>
              </a:r>
            </a:p>
          </p:txBody>
        </p:sp>
        <p:sp>
          <p:nvSpPr>
            <p:cNvPr id="151568" name="Rectangle 16"/>
            <p:cNvSpPr>
              <a:spLocks noChangeArrowheads="1"/>
            </p:cNvSpPr>
            <p:nvPr/>
          </p:nvSpPr>
          <p:spPr bwMode="auto">
            <a:xfrm>
              <a:off x="4014" y="1753"/>
              <a:ext cx="108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ja-JP" altLang="en-US" sz="2800" b="1">
                  <a:solidFill>
                    <a:srgbClr val="FF0000"/>
                  </a:solidFill>
                  <a:ea typeface="HG丸ｺﾞｼｯｸM-PRO" pitchFamily="50" charset="-128"/>
                </a:rPr>
                <a:t>憶えたら塗り足す</a:t>
              </a:r>
            </a:p>
          </p:txBody>
        </p:sp>
        <p:sp>
          <p:nvSpPr>
            <p:cNvPr id="151569" name="AutoShape 17"/>
            <p:cNvSpPr>
              <a:spLocks noChangeArrowheads="1"/>
            </p:cNvSpPr>
            <p:nvPr/>
          </p:nvSpPr>
          <p:spPr bwMode="auto">
            <a:xfrm>
              <a:off x="1873" y="1879"/>
              <a:ext cx="272" cy="318"/>
            </a:xfrm>
            <a:prstGeom prst="rightArrow">
              <a:avLst>
                <a:gd name="adj1" fmla="val 44491"/>
                <a:gd name="adj2" fmla="val 4117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571" name="Rectangle 19"/>
            <p:cNvSpPr>
              <a:spLocks noChangeArrowheads="1"/>
            </p:cNvSpPr>
            <p:nvPr/>
          </p:nvSpPr>
          <p:spPr bwMode="auto">
            <a:xfrm>
              <a:off x="2349" y="1771"/>
              <a:ext cx="1089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ja-JP" altLang="en-US" sz="2800" b="1">
                  <a:solidFill>
                    <a:srgbClr val="FF0000"/>
                  </a:solidFill>
                  <a:ea typeface="HG丸ｺﾞｼｯｸM-PRO" pitchFamily="50" charset="-128"/>
                </a:rPr>
                <a:t>くり返し</a:t>
              </a:r>
            </a:p>
            <a:p>
              <a:r>
                <a:rPr lang="ja-JP" altLang="en-US" sz="2800" b="1">
                  <a:solidFill>
                    <a:srgbClr val="FF0000"/>
                  </a:solidFill>
                  <a:ea typeface="HG丸ｺﾞｼｯｸM-PRO" pitchFamily="50" charset="-128"/>
                </a:rPr>
                <a:t>読む</a:t>
              </a:r>
            </a:p>
          </p:txBody>
        </p:sp>
        <p:sp>
          <p:nvSpPr>
            <p:cNvPr id="151572" name="AutoShape 20"/>
            <p:cNvSpPr>
              <a:spLocks noChangeArrowheads="1"/>
            </p:cNvSpPr>
            <p:nvPr/>
          </p:nvSpPr>
          <p:spPr bwMode="auto">
            <a:xfrm>
              <a:off x="3688" y="1740"/>
              <a:ext cx="272" cy="318"/>
            </a:xfrm>
            <a:prstGeom prst="rightArrow">
              <a:avLst>
                <a:gd name="adj1" fmla="val 44491"/>
                <a:gd name="adj2" fmla="val 4117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573" name="AutoShape 21"/>
            <p:cNvSpPr>
              <a:spLocks noChangeArrowheads="1"/>
            </p:cNvSpPr>
            <p:nvPr/>
          </p:nvSpPr>
          <p:spPr bwMode="auto">
            <a:xfrm rot="10800000">
              <a:off x="3643" y="2058"/>
              <a:ext cx="272" cy="318"/>
            </a:xfrm>
            <a:prstGeom prst="rightArrow">
              <a:avLst>
                <a:gd name="adj1" fmla="val 44491"/>
                <a:gd name="adj2" fmla="val 4117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574" name="Oval 22"/>
            <p:cNvSpPr>
              <a:spLocks noChangeArrowheads="1"/>
            </p:cNvSpPr>
            <p:nvPr/>
          </p:nvSpPr>
          <p:spPr bwMode="auto">
            <a:xfrm>
              <a:off x="2248" y="1710"/>
              <a:ext cx="1315" cy="717"/>
            </a:xfrm>
            <a:prstGeom prst="ellipse">
              <a:avLst/>
            </a:prstGeom>
            <a:noFill/>
            <a:ln w="762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51576" name="Rectangle 24"/>
          <p:cNvSpPr>
            <a:spLocks noChangeArrowheads="1"/>
          </p:cNvSpPr>
          <p:nvPr/>
        </p:nvSpPr>
        <p:spPr bwMode="auto">
          <a:xfrm>
            <a:off x="611188" y="4005263"/>
            <a:ext cx="386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3600">
                <a:solidFill>
                  <a:srgbClr val="0066FF"/>
                </a:solidFill>
                <a:ea typeface="HGP創英角ﾎﾟｯﾌﾟ体" pitchFamily="50" charset="-128"/>
              </a:rPr>
              <a:t>②</a:t>
            </a:r>
            <a:r>
              <a:rPr lang="ja-JP" altLang="en-US" sz="3600">
                <a:solidFill>
                  <a:srgbClr val="0066FF"/>
                </a:solidFill>
                <a:ea typeface="HGP創英角ﾎﾟｯﾌﾟ体" pitchFamily="50" charset="-128"/>
              </a:rPr>
              <a:t>基本問題を解く</a:t>
            </a:r>
          </a:p>
          <a:p>
            <a:pPr algn="l"/>
            <a:r>
              <a:rPr lang="ja-JP" altLang="en-US">
                <a:solidFill>
                  <a:srgbClr val="0066FF"/>
                </a:solidFill>
              </a:rPr>
              <a:t>　　</a:t>
            </a:r>
            <a:r>
              <a:rPr lang="ja-JP" altLang="en-US" sz="3600">
                <a:solidFill>
                  <a:srgbClr val="0066FF"/>
                </a:solidFill>
                <a:ea typeface="HGP創英角ﾎﾟｯﾌﾟ体" pitchFamily="50" charset="-128"/>
              </a:rPr>
              <a:t>まとめを書く　</a:t>
            </a:r>
          </a:p>
        </p:txBody>
      </p:sp>
      <p:sp>
        <p:nvSpPr>
          <p:cNvPr id="151577" name="AutoShape 25"/>
          <p:cNvSpPr>
            <a:spLocks noChangeArrowheads="1"/>
          </p:cNvSpPr>
          <p:nvPr/>
        </p:nvSpPr>
        <p:spPr bwMode="auto">
          <a:xfrm>
            <a:off x="4500563" y="4365625"/>
            <a:ext cx="647700" cy="349250"/>
          </a:xfrm>
          <a:prstGeom prst="rightArrow">
            <a:avLst>
              <a:gd name="adj1" fmla="val 50000"/>
              <a:gd name="adj2" fmla="val 46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51581" name="Group 29"/>
          <p:cNvGrpSpPr>
            <a:grpSpLocks/>
          </p:cNvGrpSpPr>
          <p:nvPr/>
        </p:nvGrpSpPr>
        <p:grpSpPr bwMode="auto">
          <a:xfrm>
            <a:off x="5292725" y="3933825"/>
            <a:ext cx="2087563" cy="1089025"/>
            <a:chOff x="4014" y="2478"/>
            <a:chExt cx="1434" cy="816"/>
          </a:xfrm>
        </p:grpSpPr>
        <p:sp>
          <p:nvSpPr>
            <p:cNvPr id="151579" name="AutoShape 27"/>
            <p:cNvSpPr>
              <a:spLocks noChangeArrowheads="1"/>
            </p:cNvSpPr>
            <p:nvPr/>
          </p:nvSpPr>
          <p:spPr bwMode="auto">
            <a:xfrm>
              <a:off x="4014" y="2478"/>
              <a:ext cx="1406" cy="816"/>
            </a:xfrm>
            <a:prstGeom prst="star24">
              <a:avLst>
                <a:gd name="adj" fmla="val 37500"/>
              </a:avLst>
            </a:prstGeom>
            <a:solidFill>
              <a:srgbClr val="FFFF00">
                <a:alpha val="67999"/>
              </a:srgbClr>
            </a:soli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580" name="Text Box 28"/>
            <p:cNvSpPr txBox="1">
              <a:spLocks noChangeArrowheads="1"/>
            </p:cNvSpPr>
            <p:nvPr/>
          </p:nvSpPr>
          <p:spPr bwMode="auto">
            <a:xfrm>
              <a:off x="4178" y="2733"/>
              <a:ext cx="1270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80000"/>
                </a:lnSpc>
              </a:pPr>
              <a:r>
                <a:rPr lang="ja-JP" altLang="en-US">
                  <a:latin typeface="Rockwell Extra Bold" pitchFamily="18" charset="0"/>
                  <a:ea typeface="HGP創英角ﾎﾟｯﾌﾟ体" pitchFamily="50" charset="-128"/>
                </a:rPr>
                <a:t>できた！</a:t>
              </a:r>
            </a:p>
          </p:txBody>
        </p:sp>
      </p:grpSp>
      <p:sp>
        <p:nvSpPr>
          <p:cNvPr id="151583" name="Rectangle 31"/>
          <p:cNvSpPr>
            <a:spLocks noChangeArrowheads="1"/>
          </p:cNvSpPr>
          <p:nvPr/>
        </p:nvSpPr>
        <p:spPr bwMode="auto">
          <a:xfrm>
            <a:off x="611188" y="5402263"/>
            <a:ext cx="61928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3600">
                <a:solidFill>
                  <a:srgbClr val="0066FF"/>
                </a:solidFill>
                <a:ea typeface="HGP創英角ﾎﾟｯﾌﾟ体" pitchFamily="50" charset="-128"/>
              </a:rPr>
              <a:t>③</a:t>
            </a:r>
            <a:r>
              <a:rPr lang="ja-JP" altLang="en-US" sz="3600">
                <a:solidFill>
                  <a:srgbClr val="0066FF"/>
                </a:solidFill>
                <a:ea typeface="HGP創英角ﾎﾟｯﾌﾟ体" pitchFamily="50" charset="-128"/>
              </a:rPr>
              <a:t>チェックシートでくり返し復習　</a:t>
            </a:r>
          </a:p>
        </p:txBody>
      </p:sp>
      <p:sp>
        <p:nvSpPr>
          <p:cNvPr id="151585" name="AutoShape 33"/>
          <p:cNvSpPr>
            <a:spLocks noChangeArrowheads="1"/>
          </p:cNvSpPr>
          <p:nvPr/>
        </p:nvSpPr>
        <p:spPr bwMode="auto">
          <a:xfrm>
            <a:off x="6732588" y="5589588"/>
            <a:ext cx="287337" cy="349250"/>
          </a:xfrm>
          <a:prstGeom prst="rightArrow">
            <a:avLst>
              <a:gd name="adj1" fmla="val 50000"/>
              <a:gd name="adj2" fmla="val 491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51588" name="Group 36"/>
          <p:cNvGrpSpPr>
            <a:grpSpLocks/>
          </p:cNvGrpSpPr>
          <p:nvPr/>
        </p:nvGrpSpPr>
        <p:grpSpPr bwMode="auto">
          <a:xfrm>
            <a:off x="7164388" y="5157788"/>
            <a:ext cx="1439862" cy="955675"/>
            <a:chOff x="4513" y="3249"/>
            <a:chExt cx="907" cy="602"/>
          </a:xfrm>
        </p:grpSpPr>
        <p:sp>
          <p:nvSpPr>
            <p:cNvPr id="151587" name="Rectangle 35"/>
            <p:cNvSpPr>
              <a:spLocks noChangeArrowheads="1"/>
            </p:cNvSpPr>
            <p:nvPr/>
          </p:nvSpPr>
          <p:spPr bwMode="auto">
            <a:xfrm>
              <a:off x="4570" y="3261"/>
              <a:ext cx="771" cy="590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1586" name="Rectangle 34"/>
            <p:cNvSpPr>
              <a:spLocks noChangeArrowheads="1"/>
            </p:cNvSpPr>
            <p:nvPr/>
          </p:nvSpPr>
          <p:spPr bwMode="auto">
            <a:xfrm>
              <a:off x="4513" y="3249"/>
              <a:ext cx="907" cy="59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r>
                <a:rPr lang="ja-JP" altLang="en-US" sz="2800">
                  <a:solidFill>
                    <a:srgbClr val="00FF00"/>
                  </a:solidFill>
                  <a:ea typeface="HGP創英角ﾎﾟｯﾌﾟ体" pitchFamily="50" charset="-128"/>
                </a:rPr>
                <a:t>記憶を</a:t>
              </a:r>
            </a:p>
            <a:p>
              <a:r>
                <a:rPr lang="ja-JP" altLang="en-US" sz="2800">
                  <a:solidFill>
                    <a:srgbClr val="00FF00"/>
                  </a:solidFill>
                  <a:ea typeface="HGP創英角ﾎﾟｯﾌﾟ体" pitchFamily="50" charset="-128"/>
                </a:rPr>
                <a:t>維持</a:t>
              </a:r>
            </a:p>
          </p:txBody>
        </p:sp>
      </p:grpSp>
      <p:sp>
        <p:nvSpPr>
          <p:cNvPr id="151590" name="Line 38"/>
          <p:cNvSpPr>
            <a:spLocks noChangeShapeType="1"/>
          </p:cNvSpPr>
          <p:nvPr/>
        </p:nvSpPr>
        <p:spPr bwMode="auto">
          <a:xfrm>
            <a:off x="900113" y="2708275"/>
            <a:ext cx="0" cy="1225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1591" name="Line 39"/>
          <p:cNvSpPr>
            <a:spLocks noChangeShapeType="1"/>
          </p:cNvSpPr>
          <p:nvPr/>
        </p:nvSpPr>
        <p:spPr bwMode="auto">
          <a:xfrm>
            <a:off x="919163" y="4729163"/>
            <a:ext cx="0" cy="6492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15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15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1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1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15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500"/>
                                        <p:tgtEl>
                                          <p:spTgt spid="15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6" grpId="0"/>
      <p:bldP spid="151570" grpId="0"/>
      <p:bldP spid="151576" grpId="0"/>
      <p:bldP spid="151577" grpId="0" animBg="1"/>
      <p:bldP spid="151583" grpId="0"/>
      <p:bldP spid="151585" grpId="0" animBg="1"/>
      <p:bldP spid="151590" grpId="0" animBg="1"/>
      <p:bldP spid="1515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>
                <a:ea typeface="HGP創英角ﾎﾟｯﾌﾟ体" pitchFamily="50" charset="-128"/>
              </a:rPr>
              <a:t>実習①　憶えてみよう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971550" y="1989138"/>
            <a:ext cx="74168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5000"/>
              </a:spcBef>
              <a:buFont typeface="Wingdings" pitchFamily="2" charset="2"/>
              <a:buNone/>
            </a:pPr>
            <a:r>
              <a:rPr lang="ja-JP" altLang="en-US" sz="5600" b="1">
                <a:solidFill>
                  <a:srgbClr val="6D00B0"/>
                </a:solidFill>
                <a:latin typeface="HGP行書体" pitchFamily="66" charset="-128"/>
                <a:ea typeface="HGP行書体" pitchFamily="66" charset="-128"/>
              </a:rPr>
              <a:t>日本近代文学史　</a:t>
            </a:r>
          </a:p>
          <a:p>
            <a:pPr>
              <a:lnSpc>
                <a:spcPct val="7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ja-JP" altLang="en-US" sz="5600" b="1">
                <a:solidFill>
                  <a:srgbClr val="6D00B0"/>
                </a:solidFill>
                <a:latin typeface="HGP行書体" pitchFamily="66" charset="-128"/>
                <a:ea typeface="HGP行書体" pitchFamily="66" charset="-128"/>
              </a:rPr>
              <a:t>　</a:t>
            </a:r>
            <a:r>
              <a:rPr lang="ja-JP" altLang="en-US" sz="4600" b="1">
                <a:solidFill>
                  <a:srgbClr val="6D00B0"/>
                </a:solidFill>
                <a:latin typeface="HGP行書体" pitchFamily="66" charset="-128"/>
                <a:ea typeface="HGP行書体" pitchFamily="66" charset="-128"/>
              </a:rPr>
              <a:t>（明治</a:t>
            </a:r>
            <a:r>
              <a:rPr lang="en-US" altLang="ja-JP" sz="4600" b="1">
                <a:solidFill>
                  <a:srgbClr val="6D00B0"/>
                </a:solidFill>
                <a:latin typeface="HGP行書体" pitchFamily="66" charset="-128"/>
                <a:ea typeface="HGP行書体" pitchFamily="66" charset="-128"/>
              </a:rPr>
              <a:t>40</a:t>
            </a:r>
            <a:r>
              <a:rPr lang="ja-JP" altLang="en-US" sz="4600" b="1">
                <a:solidFill>
                  <a:srgbClr val="6D00B0"/>
                </a:solidFill>
                <a:latin typeface="HGP行書体" pitchFamily="66" charset="-128"/>
                <a:ea typeface="HGP行書体" pitchFamily="66" charset="-128"/>
              </a:rPr>
              <a:t>年前後）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ja-JP" altLang="en-US" sz="6200">
                <a:latin typeface="HGP行書体" pitchFamily="66" charset="-128"/>
                <a:ea typeface="HGP行書体" pitchFamily="66" charset="-128"/>
              </a:rPr>
              <a:t>１）自然主義文学</a:t>
            </a:r>
          </a:p>
        </p:txBody>
      </p:sp>
      <p:pic>
        <p:nvPicPr>
          <p:cNvPr id="12463" name="Picture 175" descr="IMG_0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557338"/>
            <a:ext cx="1374775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66" name="Picture 178" descr="IMG_0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789363"/>
            <a:ext cx="1387475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>
                <a:solidFill>
                  <a:schemeClr val="accent1"/>
                </a:solidFill>
                <a:ea typeface="HGP創英角ﾎﾟｯﾌﾟ体" pitchFamily="50" charset="-128"/>
              </a:rPr>
              <a:t>まとめ</a:t>
            </a: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34925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827088" y="3573463"/>
            <a:ext cx="7416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4000">
                <a:ea typeface="HGP創英角ﾎﾟｯﾌﾟ体" pitchFamily="50" charset="-128"/>
              </a:rPr>
              <a:t>③</a:t>
            </a:r>
            <a:r>
              <a:rPr lang="ja-JP" altLang="en-US" sz="4000">
                <a:ea typeface="HGP創英角ﾎﾟｯﾌﾟ体" pitchFamily="50" charset="-128"/>
              </a:rPr>
              <a:t>チェックペンは、</a:t>
            </a:r>
            <a:r>
              <a:rPr lang="ja-JP" altLang="en-US" sz="4000" u="sng">
                <a:solidFill>
                  <a:srgbClr val="3366FF"/>
                </a:solidFill>
                <a:ea typeface="HGP創英角ﾎﾟｯﾌﾟ体" pitchFamily="50" charset="-128"/>
              </a:rPr>
              <a:t>自分の力で</a:t>
            </a:r>
          </a:p>
          <a:p>
            <a:pPr algn="l"/>
            <a:r>
              <a:rPr lang="ja-JP" altLang="en-US" sz="4000">
                <a:solidFill>
                  <a:srgbClr val="3366FF"/>
                </a:solidFill>
                <a:ea typeface="HGP創英角ﾎﾟｯﾌﾟ体" pitchFamily="50" charset="-128"/>
              </a:rPr>
              <a:t>　</a:t>
            </a:r>
            <a:r>
              <a:rPr lang="ja-JP" altLang="en-US" sz="4000" u="sng">
                <a:solidFill>
                  <a:srgbClr val="3366FF"/>
                </a:solidFill>
                <a:ea typeface="HGP創英角ﾎﾟｯﾌﾟ体" pitchFamily="50" charset="-128"/>
              </a:rPr>
              <a:t>学びたい人</a:t>
            </a:r>
            <a:r>
              <a:rPr lang="ja-JP" altLang="en-US" sz="4000">
                <a:ea typeface="HGP創英角ﾎﾟｯﾌﾟ体" pitchFamily="50" charset="-128"/>
              </a:rPr>
              <a:t>の力強い味方</a:t>
            </a:r>
          </a:p>
        </p:txBody>
      </p:sp>
      <p:sp>
        <p:nvSpPr>
          <p:cNvPr id="156699" name="Rectangle 27"/>
          <p:cNvSpPr>
            <a:spLocks noChangeArrowheads="1"/>
          </p:cNvSpPr>
          <p:nvPr/>
        </p:nvSpPr>
        <p:spPr bwMode="auto">
          <a:xfrm>
            <a:off x="827088" y="2205038"/>
            <a:ext cx="79216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4000">
                <a:ea typeface="HGP創英角ﾎﾟｯﾌﾟ体" pitchFamily="50" charset="-128"/>
              </a:rPr>
              <a:t>②</a:t>
            </a:r>
            <a:r>
              <a:rPr lang="ja-JP" altLang="en-US" sz="4000">
                <a:ea typeface="HGP創英角ﾎﾟｯﾌﾟ体" pitchFamily="50" charset="-128"/>
              </a:rPr>
              <a:t>チェックペンの性質を生かして</a:t>
            </a:r>
          </a:p>
          <a:p>
            <a:pPr algn="l"/>
            <a:r>
              <a:rPr lang="ja-JP" altLang="en-US" sz="4000">
                <a:ea typeface="HGP創英角ﾎﾟｯﾌﾟ体" pitchFamily="50" charset="-128"/>
              </a:rPr>
              <a:t>　考えながら使う</a:t>
            </a:r>
            <a:endParaRPr lang="ja-JP" altLang="en-US" sz="4000">
              <a:solidFill>
                <a:srgbClr val="3366FF"/>
              </a:solidFill>
              <a:ea typeface="HGP創英角ﾎﾟｯﾌﾟ体" pitchFamily="50" charset="-128"/>
            </a:endParaRPr>
          </a:p>
        </p:txBody>
      </p:sp>
      <p:sp>
        <p:nvSpPr>
          <p:cNvPr id="156700" name="Rectangle 28"/>
          <p:cNvSpPr>
            <a:spLocks noChangeArrowheads="1"/>
          </p:cNvSpPr>
          <p:nvPr/>
        </p:nvSpPr>
        <p:spPr bwMode="auto">
          <a:xfrm>
            <a:off x="755650" y="1341438"/>
            <a:ext cx="741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4400">
                <a:ea typeface="HGP創英角ﾎﾟｯﾌﾟ体" pitchFamily="50" charset="-128"/>
              </a:rPr>
              <a:t>①</a:t>
            </a:r>
            <a:r>
              <a:rPr lang="ja-JP" altLang="en-US" sz="4400">
                <a:ea typeface="HGP創英角ﾎﾟｯﾌﾟ体" pitchFamily="50" charset="-128"/>
              </a:rPr>
              <a:t>チェックペン記憶法</a:t>
            </a:r>
          </a:p>
        </p:txBody>
      </p:sp>
      <p:grpSp>
        <p:nvGrpSpPr>
          <p:cNvPr id="156704" name="Group 32"/>
          <p:cNvGrpSpPr>
            <a:grpSpLocks/>
          </p:cNvGrpSpPr>
          <p:nvPr/>
        </p:nvGrpSpPr>
        <p:grpSpPr bwMode="auto">
          <a:xfrm>
            <a:off x="4067175" y="765175"/>
            <a:ext cx="1728788" cy="1120775"/>
            <a:chOff x="2669" y="2281"/>
            <a:chExt cx="1089" cy="706"/>
          </a:xfrm>
        </p:grpSpPr>
        <p:sp>
          <p:nvSpPr>
            <p:cNvPr id="156701" name="Line 29"/>
            <p:cNvSpPr>
              <a:spLocks noChangeShapeType="1"/>
            </p:cNvSpPr>
            <p:nvPr/>
          </p:nvSpPr>
          <p:spPr bwMode="auto">
            <a:xfrm>
              <a:off x="2732" y="2851"/>
              <a:ext cx="68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6702" name="Line 30"/>
            <p:cNvSpPr>
              <a:spLocks noChangeShapeType="1"/>
            </p:cNvSpPr>
            <p:nvPr/>
          </p:nvSpPr>
          <p:spPr bwMode="auto">
            <a:xfrm>
              <a:off x="2732" y="2987"/>
              <a:ext cx="68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6703" name="Rectangle 31"/>
            <p:cNvSpPr>
              <a:spLocks noChangeArrowheads="1"/>
            </p:cNvSpPr>
            <p:nvPr/>
          </p:nvSpPr>
          <p:spPr bwMode="auto">
            <a:xfrm>
              <a:off x="2669" y="2281"/>
              <a:ext cx="108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ja-JP" altLang="en-US" sz="4400">
                  <a:solidFill>
                    <a:srgbClr val="FF0000"/>
                  </a:solidFill>
                  <a:ea typeface="HGP創英角ﾎﾟｯﾌﾟ体" pitchFamily="50" charset="-128"/>
                </a:rPr>
                <a:t>学習</a:t>
              </a:r>
              <a:endParaRPr lang="ja-JP" altLang="en-US" sz="4400">
                <a:ea typeface="HGP創英角ﾎﾟｯﾌﾟ体" pitchFamily="50" charset="-128"/>
              </a:endParaRPr>
            </a:p>
          </p:txBody>
        </p:sp>
      </p:grpSp>
      <p:sp>
        <p:nvSpPr>
          <p:cNvPr id="156706" name="Oval 34"/>
          <p:cNvSpPr>
            <a:spLocks noChangeArrowheads="1"/>
          </p:cNvSpPr>
          <p:nvPr/>
        </p:nvSpPr>
        <p:spPr bwMode="auto">
          <a:xfrm>
            <a:off x="1547813" y="4941888"/>
            <a:ext cx="5976937" cy="1300162"/>
          </a:xfrm>
          <a:prstGeom prst="ellipse">
            <a:avLst/>
          </a:prstGeom>
          <a:noFill/>
          <a:ln w="1397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6710" name="WordArt 38"/>
          <p:cNvSpPr>
            <a:spLocks noChangeArrowheads="1" noChangeShapeType="1" noTextEdit="1"/>
          </p:cNvSpPr>
          <p:nvPr/>
        </p:nvSpPr>
        <p:spPr bwMode="auto">
          <a:xfrm>
            <a:off x="2051050" y="5229225"/>
            <a:ext cx="5040313" cy="7524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ja-JP" altLang="en-US" sz="3600" kern="10">
                <a:ln w="25400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HG創英角ﾎﾟｯﾌﾟ体"/>
                <a:ea typeface="HG創英角ﾎﾟｯﾌﾟ体"/>
              </a:rPr>
              <a:t>ぜひ工夫して使ってみて</a:t>
            </a:r>
          </a:p>
        </p:txBody>
      </p:sp>
      <p:sp>
        <p:nvSpPr>
          <p:cNvPr id="156713" name="Rectangle 41"/>
          <p:cNvSpPr>
            <a:spLocks noChangeArrowheads="1"/>
          </p:cNvSpPr>
          <p:nvPr/>
        </p:nvSpPr>
        <p:spPr bwMode="auto">
          <a:xfrm>
            <a:off x="4543425" y="2852738"/>
            <a:ext cx="4032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4000">
                <a:ea typeface="HGP創英角ﾎﾟｯﾌﾟ体" pitchFamily="50" charset="-128"/>
              </a:rPr>
              <a:t>→</a:t>
            </a:r>
            <a:r>
              <a:rPr lang="ja-JP" altLang="en-US" sz="4000">
                <a:solidFill>
                  <a:srgbClr val="3366FF"/>
                </a:solidFill>
                <a:ea typeface="HGP創英角ﾎﾟｯﾌﾟ体" pitchFamily="50" charset="-128"/>
              </a:rPr>
              <a:t>理解力・思考力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6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6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6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2000"/>
                                        <p:tgtEl>
                                          <p:spTgt spid="156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1000"/>
                                        <p:tgtEl>
                                          <p:spTgt spid="15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1567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/>
      <p:bldP spid="156699" grpId="0"/>
      <p:bldP spid="156700" grpId="0"/>
      <p:bldP spid="156706" grpId="0" animBg="1"/>
      <p:bldP spid="156710" grpId="0" animBg="1"/>
      <p:bldP spid="156710" grpId="1" animBg="1"/>
      <p:bldP spid="1567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>
                <a:solidFill>
                  <a:schemeClr val="accent1"/>
                </a:solidFill>
                <a:ea typeface="HGP創英角ﾎﾟｯﾌﾟ体" pitchFamily="50" charset="-128"/>
              </a:rPr>
              <a:t>あなたならどう塗る？</a:t>
            </a: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34925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0" y="2513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ja-JP" altLang="ja-JP" sz="1800"/>
          </a:p>
        </p:txBody>
      </p:sp>
      <p:graphicFrame>
        <p:nvGraphicFramePr>
          <p:cNvPr id="145414" name="Group 6"/>
          <p:cNvGraphicFramePr>
            <a:graphicFrameLocks noGrp="1"/>
          </p:cNvGraphicFramePr>
          <p:nvPr/>
        </p:nvGraphicFramePr>
        <p:xfrm>
          <a:off x="827088" y="4437063"/>
          <a:ext cx="7632700" cy="1224598"/>
        </p:xfrm>
        <a:graphic>
          <a:graphicData uri="http://schemas.openxmlformats.org/drawingml/2006/table">
            <a:tbl>
              <a:tblPr/>
              <a:tblGrid>
                <a:gridCol w="1655762"/>
                <a:gridCol w="1728788"/>
                <a:gridCol w="424815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自然主義</a:t>
                      </a:r>
                      <a:endParaRPr kumimoji="1" lang="ja-JP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島崎藤村</a:t>
                      </a:r>
                      <a:endParaRPr kumimoji="1" lang="ja-JP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破戒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春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家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endParaRPr kumimoji="1" lang="en-US" altLang="ja-JP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344488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671513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023938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341438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ja-JP" altLang="ja-JP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田山花袋</a:t>
                      </a:r>
                      <a:endParaRPr kumimoji="1" lang="ja-JP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蒲団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田舎教師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endParaRPr kumimoji="1" lang="en-US" altLang="ja-JP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428" name="Rectangle 20"/>
          <p:cNvSpPr>
            <a:spLocks noChangeArrowheads="1"/>
          </p:cNvSpPr>
          <p:nvPr/>
        </p:nvSpPr>
        <p:spPr bwMode="auto">
          <a:xfrm>
            <a:off x="0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ja-JP" altLang="ja-JP" sz="1800"/>
          </a:p>
        </p:txBody>
      </p:sp>
      <p:sp>
        <p:nvSpPr>
          <p:cNvPr id="145429" name="Rectangle 21"/>
          <p:cNvSpPr>
            <a:spLocks noChangeArrowheads="1"/>
          </p:cNvSpPr>
          <p:nvPr/>
        </p:nvSpPr>
        <p:spPr bwMode="auto">
          <a:xfrm>
            <a:off x="684213" y="1341438"/>
            <a:ext cx="7891462" cy="283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2400"/>
              <a:t>　藤村は、初め浪漫的な詩人として登場したが、差別社会の中で苦しむ個人を描いた小説</a:t>
            </a:r>
            <a:r>
              <a:rPr lang="en-US" altLang="ja-JP" sz="2400"/>
              <a:t>『</a:t>
            </a:r>
            <a:r>
              <a:rPr lang="ja-JP" altLang="en-US" sz="2400"/>
              <a:t>破戒</a:t>
            </a:r>
            <a:r>
              <a:rPr lang="en-US" altLang="ja-JP" sz="2400"/>
              <a:t>』</a:t>
            </a:r>
            <a:r>
              <a:rPr lang="ja-JP" altLang="en-US" sz="2400"/>
              <a:t>で、自然主義作家の地位を確立した。その後、田山花袋が、私生活を告白する小説</a:t>
            </a:r>
            <a:r>
              <a:rPr lang="en-US" altLang="ja-JP" sz="2400"/>
              <a:t>『</a:t>
            </a:r>
            <a:r>
              <a:rPr lang="ja-JP" altLang="en-US" sz="2400"/>
              <a:t>蒲団</a:t>
            </a:r>
            <a:r>
              <a:rPr lang="en-US" altLang="ja-JP" sz="2400"/>
              <a:t>』</a:t>
            </a:r>
            <a:r>
              <a:rPr lang="ja-JP" altLang="en-US" sz="2400"/>
              <a:t>を書いて以来、自然主義は私小説の傾向を強め、藤村も、</a:t>
            </a:r>
            <a:r>
              <a:rPr lang="en-US" altLang="ja-JP" sz="2400"/>
              <a:t>『</a:t>
            </a:r>
            <a:r>
              <a:rPr lang="ja-JP" altLang="en-US" sz="2400"/>
              <a:t>春</a:t>
            </a:r>
            <a:r>
              <a:rPr lang="en-US" altLang="ja-JP" sz="2400"/>
              <a:t>』</a:t>
            </a:r>
            <a:r>
              <a:rPr lang="ja-JP" altLang="en-US" sz="2400"/>
              <a:t>、</a:t>
            </a:r>
            <a:r>
              <a:rPr lang="en-US" altLang="ja-JP" sz="2400"/>
              <a:t>『</a:t>
            </a:r>
            <a:r>
              <a:rPr lang="ja-JP" altLang="en-US" sz="2400"/>
              <a:t>家</a:t>
            </a:r>
            <a:r>
              <a:rPr lang="en-US" altLang="ja-JP" sz="2400"/>
              <a:t>』</a:t>
            </a:r>
            <a:r>
              <a:rPr lang="ja-JP" altLang="en-US" sz="2400"/>
              <a:t>など、自己暴露な作品を発表した。</a:t>
            </a:r>
          </a:p>
        </p:txBody>
      </p:sp>
      <p:sp>
        <p:nvSpPr>
          <p:cNvPr id="145430" name="Rectangle 22"/>
          <p:cNvSpPr>
            <a:spLocks noChangeArrowheads="1"/>
          </p:cNvSpPr>
          <p:nvPr/>
        </p:nvSpPr>
        <p:spPr bwMode="auto">
          <a:xfrm>
            <a:off x="6877050" y="1557338"/>
            <a:ext cx="1549400" cy="3587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5431" name="Rectangle 23"/>
          <p:cNvSpPr>
            <a:spLocks noChangeArrowheads="1"/>
          </p:cNvSpPr>
          <p:nvPr/>
        </p:nvSpPr>
        <p:spPr bwMode="auto">
          <a:xfrm>
            <a:off x="708025" y="2089150"/>
            <a:ext cx="4752975" cy="3587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5432" name="Rectangle 24"/>
          <p:cNvSpPr>
            <a:spLocks noChangeArrowheads="1"/>
          </p:cNvSpPr>
          <p:nvPr/>
        </p:nvSpPr>
        <p:spPr bwMode="auto">
          <a:xfrm>
            <a:off x="5435600" y="2636838"/>
            <a:ext cx="3025775" cy="3587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5433" name="Rectangle 25"/>
          <p:cNvSpPr>
            <a:spLocks noChangeArrowheads="1"/>
          </p:cNvSpPr>
          <p:nvPr/>
        </p:nvSpPr>
        <p:spPr bwMode="auto">
          <a:xfrm>
            <a:off x="755650" y="3213100"/>
            <a:ext cx="1152525" cy="3587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5434" name="Rectangle 26"/>
          <p:cNvSpPr>
            <a:spLocks noChangeArrowheads="1"/>
          </p:cNvSpPr>
          <p:nvPr/>
        </p:nvSpPr>
        <p:spPr bwMode="auto">
          <a:xfrm>
            <a:off x="1514475" y="3725863"/>
            <a:ext cx="4281488" cy="3587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5435" name="Rectangle 27"/>
          <p:cNvSpPr>
            <a:spLocks noChangeArrowheads="1"/>
          </p:cNvSpPr>
          <p:nvPr/>
        </p:nvSpPr>
        <p:spPr bwMode="auto">
          <a:xfrm>
            <a:off x="4273550" y="4537075"/>
            <a:ext cx="3538538" cy="43338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5436" name="Rectangle 28"/>
          <p:cNvSpPr>
            <a:spLocks noChangeArrowheads="1"/>
          </p:cNvSpPr>
          <p:nvPr/>
        </p:nvSpPr>
        <p:spPr bwMode="auto">
          <a:xfrm>
            <a:off x="4284663" y="5122863"/>
            <a:ext cx="3605212" cy="43338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4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4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14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4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4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14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30" grpId="0" animBg="1"/>
      <p:bldP spid="145431" grpId="0" animBg="1"/>
      <p:bldP spid="145432" grpId="0" animBg="1"/>
      <p:bldP spid="145433" grpId="0" animBg="1"/>
      <p:bldP spid="145434" grpId="0" animBg="1"/>
      <p:bldP spid="145435" grpId="0" animBg="1"/>
      <p:bldP spid="1454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>
                <a:solidFill>
                  <a:schemeClr val="accent1"/>
                </a:solidFill>
                <a:ea typeface="HGP創英角ﾎﾟｯﾌﾟ体" pitchFamily="50" charset="-128"/>
              </a:rPr>
              <a:t>チェックペンの基本技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34925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0" y="2513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ja-JP" altLang="ja-JP" sz="1800"/>
          </a:p>
        </p:txBody>
      </p:sp>
      <p:graphicFrame>
        <p:nvGraphicFramePr>
          <p:cNvPr id="134150" name="Group 6"/>
          <p:cNvGraphicFramePr>
            <a:graphicFrameLocks noGrp="1"/>
          </p:cNvGraphicFramePr>
          <p:nvPr/>
        </p:nvGraphicFramePr>
        <p:xfrm>
          <a:off x="827088" y="4437063"/>
          <a:ext cx="7632700" cy="1224598"/>
        </p:xfrm>
        <a:graphic>
          <a:graphicData uri="http://schemas.openxmlformats.org/drawingml/2006/table">
            <a:tbl>
              <a:tblPr/>
              <a:tblGrid>
                <a:gridCol w="1655762"/>
                <a:gridCol w="1728788"/>
                <a:gridCol w="424815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自然主義</a:t>
                      </a:r>
                      <a:endParaRPr kumimoji="1" lang="ja-JP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島崎藤村</a:t>
                      </a:r>
                      <a:endParaRPr kumimoji="1" lang="ja-JP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破戒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春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家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endParaRPr kumimoji="1" lang="en-US" altLang="ja-JP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344488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671513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023938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341438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ja-JP" altLang="ja-JP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田山花袋</a:t>
                      </a:r>
                      <a:endParaRPr kumimoji="1" lang="ja-JP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蒲団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田舎教師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endParaRPr kumimoji="1" lang="en-US" altLang="ja-JP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64" name="Rectangle 20"/>
          <p:cNvSpPr>
            <a:spLocks noChangeArrowheads="1"/>
          </p:cNvSpPr>
          <p:nvPr/>
        </p:nvSpPr>
        <p:spPr bwMode="auto">
          <a:xfrm>
            <a:off x="0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ja-JP" altLang="ja-JP" sz="1800"/>
          </a:p>
        </p:txBody>
      </p:sp>
      <p:sp>
        <p:nvSpPr>
          <p:cNvPr id="134165" name="Rectangle 21"/>
          <p:cNvSpPr>
            <a:spLocks noChangeArrowheads="1"/>
          </p:cNvSpPr>
          <p:nvPr/>
        </p:nvSpPr>
        <p:spPr bwMode="auto">
          <a:xfrm>
            <a:off x="684213" y="1341438"/>
            <a:ext cx="7891462" cy="283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2400"/>
              <a:t>　藤村は、初め浪漫的な詩人として登場したが、差別社会の中で苦しむ個人を描いた小説</a:t>
            </a:r>
            <a:r>
              <a:rPr lang="en-US" altLang="ja-JP" sz="2400"/>
              <a:t>『</a:t>
            </a:r>
            <a:r>
              <a:rPr lang="ja-JP" altLang="en-US" sz="2400"/>
              <a:t>破戒</a:t>
            </a:r>
            <a:r>
              <a:rPr lang="en-US" altLang="ja-JP" sz="2400"/>
              <a:t>』</a:t>
            </a:r>
            <a:r>
              <a:rPr lang="ja-JP" altLang="en-US" sz="2400"/>
              <a:t>で、自然主義作家の地位を確立した。その後、田山花袋が、私生活を告白する小説</a:t>
            </a:r>
            <a:r>
              <a:rPr lang="en-US" altLang="ja-JP" sz="2400"/>
              <a:t>『</a:t>
            </a:r>
            <a:r>
              <a:rPr lang="ja-JP" altLang="en-US" sz="2400"/>
              <a:t>蒲団</a:t>
            </a:r>
            <a:r>
              <a:rPr lang="en-US" altLang="ja-JP" sz="2400"/>
              <a:t>』</a:t>
            </a:r>
            <a:r>
              <a:rPr lang="ja-JP" altLang="en-US" sz="2400"/>
              <a:t>を書いて以来、自然主義は私小説の傾向を強め、藤村も、</a:t>
            </a:r>
            <a:r>
              <a:rPr lang="en-US" altLang="ja-JP" sz="2400"/>
              <a:t>『</a:t>
            </a:r>
            <a:r>
              <a:rPr lang="ja-JP" altLang="en-US" sz="2400"/>
              <a:t>春</a:t>
            </a:r>
            <a:r>
              <a:rPr lang="en-US" altLang="ja-JP" sz="2400"/>
              <a:t>』</a:t>
            </a:r>
            <a:r>
              <a:rPr lang="ja-JP" altLang="en-US" sz="2400"/>
              <a:t>、</a:t>
            </a:r>
            <a:r>
              <a:rPr lang="en-US" altLang="ja-JP" sz="2400"/>
              <a:t>『</a:t>
            </a:r>
            <a:r>
              <a:rPr lang="ja-JP" altLang="en-US" sz="2400"/>
              <a:t>家</a:t>
            </a:r>
            <a:r>
              <a:rPr lang="en-US" altLang="ja-JP" sz="2400"/>
              <a:t>』</a:t>
            </a:r>
            <a:r>
              <a:rPr lang="ja-JP" altLang="en-US" sz="2400"/>
              <a:t>など、自己暴露的な作品を発表した。</a:t>
            </a:r>
          </a:p>
        </p:txBody>
      </p:sp>
      <p:sp>
        <p:nvSpPr>
          <p:cNvPr id="134169" name="Rectangle 25"/>
          <p:cNvSpPr>
            <a:spLocks noChangeArrowheads="1"/>
          </p:cNvSpPr>
          <p:nvPr/>
        </p:nvSpPr>
        <p:spPr bwMode="auto">
          <a:xfrm>
            <a:off x="900113" y="3213100"/>
            <a:ext cx="647700" cy="3587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171" name="Rectangle 27"/>
          <p:cNvSpPr>
            <a:spLocks noChangeArrowheads="1"/>
          </p:cNvSpPr>
          <p:nvPr/>
        </p:nvSpPr>
        <p:spPr bwMode="auto">
          <a:xfrm>
            <a:off x="4500563" y="4527550"/>
            <a:ext cx="874712" cy="43338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172" name="Rectangle 28"/>
          <p:cNvSpPr>
            <a:spLocks noChangeArrowheads="1"/>
          </p:cNvSpPr>
          <p:nvPr/>
        </p:nvSpPr>
        <p:spPr bwMode="auto">
          <a:xfrm>
            <a:off x="4500563" y="5122863"/>
            <a:ext cx="852487" cy="43338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173" name="Rectangle 29"/>
          <p:cNvSpPr>
            <a:spLocks noChangeArrowheads="1"/>
          </p:cNvSpPr>
          <p:nvPr/>
        </p:nvSpPr>
        <p:spPr bwMode="auto">
          <a:xfrm>
            <a:off x="4716463" y="2133600"/>
            <a:ext cx="576262" cy="3587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174" name="Rectangle 30"/>
          <p:cNvSpPr>
            <a:spLocks noChangeArrowheads="1"/>
          </p:cNvSpPr>
          <p:nvPr/>
        </p:nvSpPr>
        <p:spPr bwMode="auto">
          <a:xfrm>
            <a:off x="1677988" y="3789363"/>
            <a:ext cx="360362" cy="2952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175" name="Rectangle 31"/>
          <p:cNvSpPr>
            <a:spLocks noChangeArrowheads="1"/>
          </p:cNvSpPr>
          <p:nvPr/>
        </p:nvSpPr>
        <p:spPr bwMode="auto">
          <a:xfrm>
            <a:off x="2484438" y="3789363"/>
            <a:ext cx="360362" cy="2952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176" name="Rectangle 32"/>
          <p:cNvSpPr>
            <a:spLocks noChangeArrowheads="1"/>
          </p:cNvSpPr>
          <p:nvPr/>
        </p:nvSpPr>
        <p:spPr bwMode="auto">
          <a:xfrm>
            <a:off x="6030913" y="4527550"/>
            <a:ext cx="431800" cy="43338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177" name="Rectangle 33"/>
          <p:cNvSpPr>
            <a:spLocks noChangeArrowheads="1"/>
          </p:cNvSpPr>
          <p:nvPr/>
        </p:nvSpPr>
        <p:spPr bwMode="auto">
          <a:xfrm>
            <a:off x="7188200" y="4537075"/>
            <a:ext cx="431800" cy="43338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4178" name="Rectangle 34"/>
          <p:cNvSpPr>
            <a:spLocks noChangeArrowheads="1"/>
          </p:cNvSpPr>
          <p:nvPr/>
        </p:nvSpPr>
        <p:spPr bwMode="auto">
          <a:xfrm>
            <a:off x="6084888" y="5148263"/>
            <a:ext cx="1601787" cy="43338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3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3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3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3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3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3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3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3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9" grpId="0" animBg="1"/>
      <p:bldP spid="134171" grpId="0" animBg="1"/>
      <p:bldP spid="134172" grpId="0" animBg="1"/>
      <p:bldP spid="134173" grpId="0" animBg="1"/>
      <p:bldP spid="134174" grpId="0" animBg="1"/>
      <p:bldP spid="134175" grpId="0" animBg="1"/>
      <p:bldP spid="134176" grpId="0" animBg="1"/>
      <p:bldP spid="134177" grpId="0" animBg="1"/>
      <p:bldP spid="1341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>
                <a:solidFill>
                  <a:schemeClr val="accent1"/>
                </a:solidFill>
                <a:ea typeface="HGP創英角ﾎﾟｯﾌﾟ体" pitchFamily="50" charset="-128"/>
              </a:rPr>
              <a:t>チェックペンの基本技①</a:t>
            </a: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graphicFrame>
        <p:nvGraphicFramePr>
          <p:cNvPr id="135174" name="Group 6"/>
          <p:cNvGraphicFramePr>
            <a:graphicFrameLocks noGrp="1"/>
          </p:cNvGraphicFramePr>
          <p:nvPr/>
        </p:nvGraphicFramePr>
        <p:xfrm>
          <a:off x="971550" y="2243138"/>
          <a:ext cx="7632700" cy="1224598"/>
        </p:xfrm>
        <a:graphic>
          <a:graphicData uri="http://schemas.openxmlformats.org/drawingml/2006/table">
            <a:tbl>
              <a:tblPr/>
              <a:tblGrid>
                <a:gridCol w="1655763"/>
                <a:gridCol w="1728787"/>
                <a:gridCol w="424815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自然主義</a:t>
                      </a:r>
                      <a:endParaRPr kumimoji="1" lang="ja-JP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島崎藤村</a:t>
                      </a:r>
                      <a:endParaRPr kumimoji="1" lang="ja-JP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破戒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春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家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endParaRPr kumimoji="1" lang="en-US" altLang="ja-JP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344488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671513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023938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341438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ja-JP" altLang="ja-JP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田山花袋</a:t>
                      </a:r>
                      <a:endParaRPr kumimoji="1" lang="ja-JP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蒲団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田舎教師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endParaRPr kumimoji="1" lang="en-US" altLang="ja-JP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188" name="Rectangle 20"/>
          <p:cNvSpPr>
            <a:spLocks noChangeArrowheads="1"/>
          </p:cNvSpPr>
          <p:nvPr/>
        </p:nvSpPr>
        <p:spPr bwMode="auto">
          <a:xfrm>
            <a:off x="0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ja-JP" altLang="ja-JP" sz="1800"/>
          </a:p>
        </p:txBody>
      </p:sp>
      <p:sp>
        <p:nvSpPr>
          <p:cNvPr id="135189" name="Rectangle 21"/>
          <p:cNvSpPr>
            <a:spLocks noChangeArrowheads="1"/>
          </p:cNvSpPr>
          <p:nvPr/>
        </p:nvSpPr>
        <p:spPr bwMode="auto">
          <a:xfrm>
            <a:off x="611188" y="1314450"/>
            <a:ext cx="7891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3600">
                <a:solidFill>
                  <a:srgbClr val="0066FF"/>
                </a:solidFill>
                <a:ea typeface="HGP創英角ﾎﾟｯﾌﾟ体" pitchFamily="50" charset="-128"/>
              </a:rPr>
              <a:t>①</a:t>
            </a:r>
            <a:r>
              <a:rPr lang="ja-JP" altLang="en-US" sz="3600">
                <a:solidFill>
                  <a:srgbClr val="0066FF"/>
                </a:solidFill>
                <a:ea typeface="HGP創英角ﾎﾟｯﾌﾟ体" pitchFamily="50" charset="-128"/>
              </a:rPr>
              <a:t>何を憶えるのか、目標を明確に</a:t>
            </a:r>
          </a:p>
        </p:txBody>
      </p:sp>
      <p:grpSp>
        <p:nvGrpSpPr>
          <p:cNvPr id="135199" name="Group 31"/>
          <p:cNvGrpSpPr>
            <a:grpSpLocks/>
          </p:cNvGrpSpPr>
          <p:nvPr/>
        </p:nvGrpSpPr>
        <p:grpSpPr bwMode="auto">
          <a:xfrm>
            <a:off x="4643438" y="2349500"/>
            <a:ext cx="3186112" cy="1054100"/>
            <a:chOff x="2835" y="2852"/>
            <a:chExt cx="2007" cy="664"/>
          </a:xfrm>
        </p:grpSpPr>
        <p:sp>
          <p:nvSpPr>
            <p:cNvPr id="135191" name="Rectangle 23"/>
            <p:cNvSpPr>
              <a:spLocks noChangeArrowheads="1"/>
            </p:cNvSpPr>
            <p:nvPr/>
          </p:nvSpPr>
          <p:spPr bwMode="auto">
            <a:xfrm>
              <a:off x="2835" y="2852"/>
              <a:ext cx="551" cy="27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192" name="Rectangle 24"/>
            <p:cNvSpPr>
              <a:spLocks noChangeArrowheads="1"/>
            </p:cNvSpPr>
            <p:nvPr/>
          </p:nvSpPr>
          <p:spPr bwMode="auto">
            <a:xfrm>
              <a:off x="2835" y="3227"/>
              <a:ext cx="537" cy="27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196" name="Rectangle 28"/>
            <p:cNvSpPr>
              <a:spLocks noChangeArrowheads="1"/>
            </p:cNvSpPr>
            <p:nvPr/>
          </p:nvSpPr>
          <p:spPr bwMode="auto">
            <a:xfrm>
              <a:off x="3799" y="2852"/>
              <a:ext cx="272" cy="27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197" name="Rectangle 29"/>
            <p:cNvSpPr>
              <a:spLocks noChangeArrowheads="1"/>
            </p:cNvSpPr>
            <p:nvPr/>
          </p:nvSpPr>
          <p:spPr bwMode="auto">
            <a:xfrm>
              <a:off x="4528" y="2858"/>
              <a:ext cx="272" cy="27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5198" name="Rectangle 30"/>
            <p:cNvSpPr>
              <a:spLocks noChangeArrowheads="1"/>
            </p:cNvSpPr>
            <p:nvPr/>
          </p:nvSpPr>
          <p:spPr bwMode="auto">
            <a:xfrm>
              <a:off x="3833" y="3243"/>
              <a:ext cx="1009" cy="27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5203" name="Rectangle 35"/>
          <p:cNvSpPr>
            <a:spLocks noChangeArrowheads="1"/>
          </p:cNvSpPr>
          <p:nvPr/>
        </p:nvSpPr>
        <p:spPr bwMode="auto">
          <a:xfrm>
            <a:off x="684213" y="4506913"/>
            <a:ext cx="7891462" cy="120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2800" b="1">
                <a:solidFill>
                  <a:srgbClr val="3366FF"/>
                </a:solidFill>
                <a:ea typeface="HGP創英角ﾎﾟｯﾌﾟ体" pitchFamily="50" charset="-128"/>
              </a:rPr>
              <a:t>　コツ：ヒントを残す</a:t>
            </a:r>
            <a:r>
              <a:rPr lang="ja-JP" altLang="en-US" sz="2800" b="1">
                <a:ea typeface="HG丸ｺﾞｼｯｸM-PRO" pitchFamily="50" charset="-128"/>
              </a:rPr>
              <a:t>　</a:t>
            </a:r>
          </a:p>
          <a:p>
            <a:pPr algn="l">
              <a:lnSpc>
                <a:spcPct val="110000"/>
              </a:lnSpc>
            </a:pPr>
            <a:r>
              <a:rPr lang="ja-JP" altLang="en-US" sz="2800" b="1">
                <a:ea typeface="HG丸ｺﾞｼｯｸM-PRO" pitchFamily="50" charset="-128"/>
              </a:rPr>
              <a:t>　ヒント＝</a:t>
            </a:r>
            <a:r>
              <a:rPr lang="en-US" altLang="ja-JP" sz="2800" b="1">
                <a:solidFill>
                  <a:srgbClr val="FF33CC"/>
                </a:solidFill>
                <a:ea typeface="HG丸ｺﾞｼｯｸM-PRO" pitchFamily="50" charset="-128"/>
              </a:rPr>
              <a:t>『</a:t>
            </a:r>
            <a:r>
              <a:rPr lang="ja-JP" altLang="en-US" sz="2800" b="1">
                <a:solidFill>
                  <a:srgbClr val="FF33CC"/>
                </a:solidFill>
                <a:ea typeface="HG丸ｺﾞｼｯｸM-PRO" pitchFamily="50" charset="-128"/>
              </a:rPr>
              <a:t>　</a:t>
            </a:r>
            <a:r>
              <a:rPr lang="en-US" altLang="ja-JP" sz="2800" b="1">
                <a:solidFill>
                  <a:srgbClr val="FF33CC"/>
                </a:solidFill>
                <a:ea typeface="HG丸ｺﾞｼｯｸM-PRO" pitchFamily="50" charset="-128"/>
              </a:rPr>
              <a:t>』</a:t>
            </a:r>
            <a:r>
              <a:rPr lang="ja-JP" altLang="en-US" sz="2000" b="1">
                <a:ea typeface="HG丸ｺﾞｼｯｸM-PRO" pitchFamily="50" charset="-128"/>
              </a:rPr>
              <a:t>（題名であることを表す）</a:t>
            </a:r>
          </a:p>
        </p:txBody>
      </p:sp>
      <p:grpSp>
        <p:nvGrpSpPr>
          <p:cNvPr id="135205" name="Group 37"/>
          <p:cNvGrpSpPr>
            <a:grpSpLocks/>
          </p:cNvGrpSpPr>
          <p:nvPr/>
        </p:nvGrpSpPr>
        <p:grpSpPr bwMode="auto">
          <a:xfrm>
            <a:off x="1624013" y="3716338"/>
            <a:ext cx="5113337" cy="792162"/>
            <a:chOff x="461" y="2296"/>
            <a:chExt cx="3221" cy="499"/>
          </a:xfrm>
        </p:grpSpPr>
        <p:sp>
          <p:nvSpPr>
            <p:cNvPr id="135200" name="Rectangle 32"/>
            <p:cNvSpPr>
              <a:spLocks noChangeArrowheads="1"/>
            </p:cNvSpPr>
            <p:nvPr/>
          </p:nvSpPr>
          <p:spPr bwMode="auto">
            <a:xfrm>
              <a:off x="612" y="2350"/>
              <a:ext cx="2903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>
                <a:lnSpc>
                  <a:spcPct val="105000"/>
                </a:lnSpc>
                <a:spcAft>
                  <a:spcPct val="20000"/>
                </a:spcAft>
              </a:pPr>
              <a:r>
                <a:rPr lang="ja-JP" altLang="en-US" sz="2800" b="1">
                  <a:ea typeface="ＭＳ ゴシック" pitchFamily="49" charset="-128"/>
                </a:rPr>
                <a:t>作家の作品名を憶えよう！</a:t>
              </a:r>
            </a:p>
          </p:txBody>
        </p:sp>
        <p:sp>
          <p:nvSpPr>
            <p:cNvPr id="135204" name="AutoShape 36"/>
            <p:cNvSpPr>
              <a:spLocks noChangeArrowheads="1"/>
            </p:cNvSpPr>
            <p:nvPr/>
          </p:nvSpPr>
          <p:spPr bwMode="auto">
            <a:xfrm>
              <a:off x="461" y="2296"/>
              <a:ext cx="3221" cy="499"/>
            </a:xfrm>
            <a:prstGeom prst="wedgeEllipseCallout">
              <a:avLst>
                <a:gd name="adj1" fmla="val 57329"/>
                <a:gd name="adj2" fmla="val 7004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ja-JP"/>
            </a:p>
          </p:txBody>
        </p:sp>
      </p:grpSp>
      <p:pic>
        <p:nvPicPr>
          <p:cNvPr id="135206" name="Picture 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573463"/>
            <a:ext cx="107950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500"/>
                                        <p:tgtEl>
                                          <p:spTgt spid="13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13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>
                <a:solidFill>
                  <a:schemeClr val="accent1"/>
                </a:solidFill>
                <a:ea typeface="HGP創英角ﾎﾟｯﾌﾟ体" pitchFamily="50" charset="-128"/>
              </a:rPr>
              <a:t>チェックペンの基本技②</a:t>
            </a: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34925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2513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ja-JP" altLang="ja-JP" sz="1800"/>
          </a:p>
        </p:txBody>
      </p:sp>
      <p:sp>
        <p:nvSpPr>
          <p:cNvPr id="137236" name="Rectangle 20"/>
          <p:cNvSpPr>
            <a:spLocks noChangeArrowheads="1"/>
          </p:cNvSpPr>
          <p:nvPr/>
        </p:nvSpPr>
        <p:spPr bwMode="auto">
          <a:xfrm>
            <a:off x="0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ja-JP" altLang="ja-JP" sz="1800"/>
          </a:p>
        </p:txBody>
      </p:sp>
      <p:grpSp>
        <p:nvGrpSpPr>
          <p:cNvPr id="137249" name="Group 33"/>
          <p:cNvGrpSpPr>
            <a:grpSpLocks/>
          </p:cNvGrpSpPr>
          <p:nvPr/>
        </p:nvGrpSpPr>
        <p:grpSpPr bwMode="auto">
          <a:xfrm>
            <a:off x="611188" y="1989138"/>
            <a:ext cx="7891462" cy="2830512"/>
            <a:chOff x="385" y="1253"/>
            <a:chExt cx="4971" cy="1783"/>
          </a:xfrm>
        </p:grpSpPr>
        <p:sp>
          <p:nvSpPr>
            <p:cNvPr id="137237" name="Rectangle 21"/>
            <p:cNvSpPr>
              <a:spLocks noChangeArrowheads="1"/>
            </p:cNvSpPr>
            <p:nvPr/>
          </p:nvSpPr>
          <p:spPr bwMode="auto">
            <a:xfrm>
              <a:off x="385" y="1253"/>
              <a:ext cx="4971" cy="17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ja-JP" altLang="en-US" sz="2400"/>
                <a:t>　藤村は、初め浪漫的な詩人として登場したが、差別社会の中で苦しむ個人を描いた小説</a:t>
              </a:r>
              <a:r>
                <a:rPr lang="en-US" altLang="ja-JP" sz="2400"/>
                <a:t>『</a:t>
              </a:r>
              <a:r>
                <a:rPr lang="ja-JP" altLang="en-US" sz="2400"/>
                <a:t>破戒</a:t>
              </a:r>
              <a:r>
                <a:rPr lang="en-US" altLang="ja-JP" sz="2400"/>
                <a:t>』</a:t>
              </a:r>
              <a:r>
                <a:rPr lang="ja-JP" altLang="en-US" sz="2400"/>
                <a:t>で、自然主義作家の地位を確立した。その後、田山花袋が、私生活を告白する小説</a:t>
              </a:r>
              <a:r>
                <a:rPr lang="en-US" altLang="ja-JP" sz="2400"/>
                <a:t>『</a:t>
              </a:r>
              <a:r>
                <a:rPr lang="ja-JP" altLang="en-US" sz="2400"/>
                <a:t>蒲団</a:t>
              </a:r>
              <a:r>
                <a:rPr lang="en-US" altLang="ja-JP" sz="2400"/>
                <a:t>』</a:t>
              </a:r>
              <a:r>
                <a:rPr lang="ja-JP" altLang="en-US" sz="2400"/>
                <a:t>を書いて以来、自然主義は私小説の傾向を強め、藤村も、</a:t>
              </a:r>
              <a:r>
                <a:rPr lang="en-US" altLang="ja-JP" sz="2400"/>
                <a:t>『</a:t>
              </a:r>
              <a:r>
                <a:rPr lang="ja-JP" altLang="en-US" sz="2400"/>
                <a:t>春</a:t>
              </a:r>
              <a:r>
                <a:rPr lang="en-US" altLang="ja-JP" sz="2400"/>
                <a:t>』</a:t>
              </a:r>
              <a:r>
                <a:rPr lang="ja-JP" altLang="en-US" sz="2400"/>
                <a:t>、</a:t>
              </a:r>
              <a:r>
                <a:rPr lang="en-US" altLang="ja-JP" sz="2400"/>
                <a:t>『</a:t>
              </a:r>
              <a:r>
                <a:rPr lang="ja-JP" altLang="en-US" sz="2400"/>
                <a:t>家</a:t>
              </a:r>
              <a:r>
                <a:rPr lang="en-US" altLang="ja-JP" sz="2400"/>
                <a:t>』</a:t>
              </a:r>
              <a:r>
                <a:rPr lang="ja-JP" altLang="en-US" sz="2400"/>
                <a:t>など、自伝的な作品を発表した。</a:t>
              </a:r>
            </a:p>
          </p:txBody>
        </p:sp>
        <p:sp>
          <p:nvSpPr>
            <p:cNvPr id="137238" name="Rectangle 22"/>
            <p:cNvSpPr>
              <a:spLocks noChangeArrowheads="1"/>
            </p:cNvSpPr>
            <p:nvPr/>
          </p:nvSpPr>
          <p:spPr bwMode="auto">
            <a:xfrm>
              <a:off x="521" y="2432"/>
              <a:ext cx="408" cy="226"/>
            </a:xfrm>
            <a:prstGeom prst="rect">
              <a:avLst/>
            </a:prstGeom>
            <a:solidFill>
              <a:srgbClr val="008000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241" name="Rectangle 25"/>
            <p:cNvSpPr>
              <a:spLocks noChangeArrowheads="1"/>
            </p:cNvSpPr>
            <p:nvPr/>
          </p:nvSpPr>
          <p:spPr bwMode="auto">
            <a:xfrm>
              <a:off x="2925" y="1752"/>
              <a:ext cx="363" cy="226"/>
            </a:xfrm>
            <a:prstGeom prst="rect">
              <a:avLst/>
            </a:prstGeom>
            <a:solidFill>
              <a:srgbClr val="008000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242" name="Rectangle 26"/>
            <p:cNvSpPr>
              <a:spLocks noChangeArrowheads="1"/>
            </p:cNvSpPr>
            <p:nvPr/>
          </p:nvSpPr>
          <p:spPr bwMode="auto">
            <a:xfrm>
              <a:off x="1011" y="2795"/>
              <a:ext cx="227" cy="186"/>
            </a:xfrm>
            <a:prstGeom prst="rect">
              <a:avLst/>
            </a:prstGeom>
            <a:solidFill>
              <a:srgbClr val="008000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243" name="Rectangle 27"/>
            <p:cNvSpPr>
              <a:spLocks noChangeArrowheads="1"/>
            </p:cNvSpPr>
            <p:nvPr/>
          </p:nvSpPr>
          <p:spPr bwMode="auto">
            <a:xfrm>
              <a:off x="1519" y="2795"/>
              <a:ext cx="227" cy="186"/>
            </a:xfrm>
            <a:prstGeom prst="rect">
              <a:avLst/>
            </a:prstGeom>
            <a:solidFill>
              <a:srgbClr val="008000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7247" name="Rectangle 31"/>
          <p:cNvSpPr>
            <a:spLocks noChangeArrowheads="1"/>
          </p:cNvSpPr>
          <p:nvPr/>
        </p:nvSpPr>
        <p:spPr bwMode="auto">
          <a:xfrm>
            <a:off x="611188" y="1314450"/>
            <a:ext cx="7891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3600">
                <a:solidFill>
                  <a:srgbClr val="0066FF"/>
                </a:solidFill>
                <a:ea typeface="HGP創英角ﾎﾟｯﾌﾟ体" pitchFamily="50" charset="-128"/>
              </a:rPr>
              <a:t>②</a:t>
            </a:r>
            <a:r>
              <a:rPr lang="ja-JP" altLang="en-US" sz="3600">
                <a:solidFill>
                  <a:srgbClr val="0066FF"/>
                </a:solidFill>
                <a:ea typeface="HGP創英角ﾎﾟｯﾌﾟ体" pitchFamily="50" charset="-128"/>
              </a:rPr>
              <a:t>ヒントを残して塗る</a:t>
            </a:r>
          </a:p>
        </p:txBody>
      </p:sp>
      <p:sp>
        <p:nvSpPr>
          <p:cNvPr id="137248" name="Rectangle 32"/>
          <p:cNvSpPr>
            <a:spLocks noChangeArrowheads="1"/>
          </p:cNvSpPr>
          <p:nvPr/>
        </p:nvSpPr>
        <p:spPr bwMode="auto">
          <a:xfrm>
            <a:off x="5095875" y="3876675"/>
            <a:ext cx="287338" cy="2952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7250" name="Rectangle 34"/>
          <p:cNvSpPr>
            <a:spLocks noChangeArrowheads="1"/>
          </p:cNvSpPr>
          <p:nvPr/>
        </p:nvSpPr>
        <p:spPr bwMode="auto">
          <a:xfrm>
            <a:off x="2652713" y="2247900"/>
            <a:ext cx="576262" cy="2952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7251" name="Rectangle 35"/>
          <p:cNvSpPr>
            <a:spLocks noChangeArrowheads="1"/>
          </p:cNvSpPr>
          <p:nvPr/>
        </p:nvSpPr>
        <p:spPr bwMode="auto">
          <a:xfrm>
            <a:off x="6804025" y="2247900"/>
            <a:ext cx="576263" cy="2952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7252" name="Rectangle 36"/>
          <p:cNvSpPr>
            <a:spLocks noChangeArrowheads="1"/>
          </p:cNvSpPr>
          <p:nvPr/>
        </p:nvSpPr>
        <p:spPr bwMode="auto">
          <a:xfrm>
            <a:off x="3670300" y="4437063"/>
            <a:ext cx="576263" cy="2952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7254" name="Rectangle 38"/>
          <p:cNvSpPr>
            <a:spLocks noChangeArrowheads="1"/>
          </p:cNvSpPr>
          <p:nvPr/>
        </p:nvSpPr>
        <p:spPr bwMode="auto">
          <a:xfrm>
            <a:off x="3213100" y="2266950"/>
            <a:ext cx="360363" cy="288925"/>
          </a:xfrm>
          <a:prstGeom prst="rect">
            <a:avLst/>
          </a:prstGeom>
          <a:noFill/>
          <a:ln w="3492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7258" name="Rectangle 42"/>
          <p:cNvSpPr>
            <a:spLocks noChangeArrowheads="1"/>
          </p:cNvSpPr>
          <p:nvPr/>
        </p:nvSpPr>
        <p:spPr bwMode="auto">
          <a:xfrm>
            <a:off x="7399338" y="2257425"/>
            <a:ext cx="647700" cy="288925"/>
          </a:xfrm>
          <a:prstGeom prst="rect">
            <a:avLst/>
          </a:prstGeom>
          <a:noFill/>
          <a:ln w="3492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7259" name="Rectangle 43"/>
          <p:cNvSpPr>
            <a:spLocks noChangeArrowheads="1"/>
          </p:cNvSpPr>
          <p:nvPr/>
        </p:nvSpPr>
        <p:spPr bwMode="auto">
          <a:xfrm>
            <a:off x="5426075" y="3898900"/>
            <a:ext cx="576263" cy="288925"/>
          </a:xfrm>
          <a:prstGeom prst="rect">
            <a:avLst/>
          </a:prstGeom>
          <a:noFill/>
          <a:ln w="3492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7260" name="Rectangle 44"/>
          <p:cNvSpPr>
            <a:spLocks noChangeArrowheads="1"/>
          </p:cNvSpPr>
          <p:nvPr/>
        </p:nvSpPr>
        <p:spPr bwMode="auto">
          <a:xfrm>
            <a:off x="4211638" y="4437063"/>
            <a:ext cx="360362" cy="288925"/>
          </a:xfrm>
          <a:prstGeom prst="rect">
            <a:avLst/>
          </a:prstGeom>
          <a:noFill/>
          <a:ln w="3492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7261" name="Rectangle 45"/>
          <p:cNvSpPr>
            <a:spLocks noChangeArrowheads="1"/>
          </p:cNvSpPr>
          <p:nvPr/>
        </p:nvSpPr>
        <p:spPr bwMode="auto">
          <a:xfrm>
            <a:off x="2555875" y="5300663"/>
            <a:ext cx="935038" cy="433387"/>
          </a:xfrm>
          <a:prstGeom prst="rect">
            <a:avLst/>
          </a:prstGeom>
          <a:noFill/>
          <a:ln w="3492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7262" name="Text Box 46"/>
          <p:cNvSpPr txBox="1">
            <a:spLocks noChangeArrowheads="1"/>
          </p:cNvSpPr>
          <p:nvPr/>
        </p:nvSpPr>
        <p:spPr bwMode="auto">
          <a:xfrm>
            <a:off x="3492500" y="5157788"/>
            <a:ext cx="2160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4000"/>
              <a:t>＝ヒント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13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13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13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13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3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3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13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13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13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3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47" grpId="0"/>
      <p:bldP spid="137248" grpId="0" animBg="1"/>
      <p:bldP spid="137250" grpId="0" animBg="1"/>
      <p:bldP spid="137251" grpId="0" animBg="1"/>
      <p:bldP spid="137252" grpId="0" animBg="1"/>
      <p:bldP spid="137254" grpId="0" animBg="1"/>
      <p:bldP spid="137258" grpId="0" animBg="1"/>
      <p:bldP spid="137259" grpId="0" animBg="1"/>
      <p:bldP spid="137260" grpId="0" animBg="1"/>
      <p:bldP spid="137261" grpId="0" animBg="1"/>
      <p:bldP spid="1372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>
                <a:solidFill>
                  <a:schemeClr val="accent1"/>
                </a:solidFill>
                <a:ea typeface="HGP創英角ﾎﾟｯﾌﾟ体" pitchFamily="50" charset="-128"/>
              </a:rPr>
              <a:t>チェックペンの基本技③</a:t>
            </a:r>
            <a:endParaRPr lang="ja-JP" altLang="en-US" sz="4800">
              <a:solidFill>
                <a:schemeClr val="accent1"/>
              </a:solidFill>
            </a:endParaRP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34925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0" y="2513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ja-JP" altLang="ja-JP" sz="1800"/>
          </a:p>
        </p:txBody>
      </p:sp>
      <p:graphicFrame>
        <p:nvGraphicFramePr>
          <p:cNvPr id="136198" name="Group 6"/>
          <p:cNvGraphicFramePr>
            <a:graphicFrameLocks noGrp="1"/>
          </p:cNvGraphicFramePr>
          <p:nvPr/>
        </p:nvGraphicFramePr>
        <p:xfrm>
          <a:off x="827088" y="2420938"/>
          <a:ext cx="7632700" cy="1224598"/>
        </p:xfrm>
        <a:graphic>
          <a:graphicData uri="http://schemas.openxmlformats.org/drawingml/2006/table">
            <a:tbl>
              <a:tblPr/>
              <a:tblGrid>
                <a:gridCol w="1655762"/>
                <a:gridCol w="1728788"/>
                <a:gridCol w="4248150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自然主義</a:t>
                      </a:r>
                      <a:endParaRPr kumimoji="1" lang="ja-JP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島崎藤村</a:t>
                      </a:r>
                      <a:endParaRPr kumimoji="1" lang="ja-JP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破戒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春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家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endParaRPr kumimoji="1" lang="en-US" altLang="ja-JP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344488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671513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023938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1341438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ja-JP" altLang="ja-JP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田山花袋</a:t>
                      </a:r>
                      <a:endParaRPr kumimoji="1" lang="ja-JP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6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kumimoji="1" sz="22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蒲団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『</a:t>
                      </a:r>
                      <a:r>
                        <a:rPr kumimoji="1" lang="ja-JP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田舎教師</a:t>
                      </a:r>
                      <a:r>
                        <a:rPr kumimoji="1" lang="en-US" altLang="ja-JP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ゴシック" pitchFamily="50" charset="-128"/>
                          <a:cs typeface="Times New Roman" pitchFamily="18" charset="0"/>
                        </a:rPr>
                        <a:t>』</a:t>
                      </a:r>
                      <a:endParaRPr kumimoji="1" lang="en-US" altLang="ja-JP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212" name="Rectangle 20"/>
          <p:cNvSpPr>
            <a:spLocks noChangeArrowheads="1"/>
          </p:cNvSpPr>
          <p:nvPr/>
        </p:nvSpPr>
        <p:spPr bwMode="auto">
          <a:xfrm>
            <a:off x="0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ja-JP" altLang="ja-JP" sz="1800"/>
          </a:p>
        </p:txBody>
      </p:sp>
      <p:sp>
        <p:nvSpPr>
          <p:cNvPr id="136213" name="Rectangle 21"/>
          <p:cNvSpPr>
            <a:spLocks noChangeArrowheads="1"/>
          </p:cNvSpPr>
          <p:nvPr/>
        </p:nvSpPr>
        <p:spPr bwMode="auto">
          <a:xfrm>
            <a:off x="1101725" y="4149725"/>
            <a:ext cx="1944688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</a:pPr>
            <a:r>
              <a:rPr lang="ja-JP" altLang="en-US" sz="2800" b="1">
                <a:ea typeface="HG丸ｺﾞｼｯｸM-PRO" pitchFamily="50" charset="-128"/>
              </a:rPr>
              <a:t>少しだけ</a:t>
            </a:r>
          </a:p>
          <a:p>
            <a:pPr algn="l">
              <a:lnSpc>
                <a:spcPct val="105000"/>
              </a:lnSpc>
            </a:pPr>
            <a:r>
              <a:rPr lang="ja-JP" altLang="en-US" sz="2800" b="1">
                <a:ea typeface="HG丸ｺﾞｼｯｸM-PRO" pitchFamily="50" charset="-128"/>
              </a:rPr>
              <a:t>塗る</a:t>
            </a:r>
          </a:p>
        </p:txBody>
      </p:sp>
      <p:sp>
        <p:nvSpPr>
          <p:cNvPr id="136215" name="Rectangle 23"/>
          <p:cNvSpPr>
            <a:spLocks noChangeArrowheads="1"/>
          </p:cNvSpPr>
          <p:nvPr/>
        </p:nvSpPr>
        <p:spPr bwMode="auto">
          <a:xfrm>
            <a:off x="4500563" y="2511425"/>
            <a:ext cx="874712" cy="43338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6216" name="Rectangle 24"/>
          <p:cNvSpPr>
            <a:spLocks noChangeArrowheads="1"/>
          </p:cNvSpPr>
          <p:nvPr/>
        </p:nvSpPr>
        <p:spPr bwMode="auto">
          <a:xfrm>
            <a:off x="4500563" y="3106738"/>
            <a:ext cx="852487" cy="43338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6217" name="Rectangle 25"/>
          <p:cNvSpPr>
            <a:spLocks noChangeArrowheads="1"/>
          </p:cNvSpPr>
          <p:nvPr/>
        </p:nvSpPr>
        <p:spPr bwMode="auto">
          <a:xfrm>
            <a:off x="6030913" y="2511425"/>
            <a:ext cx="431800" cy="43338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6218" name="Rectangle 26"/>
          <p:cNvSpPr>
            <a:spLocks noChangeArrowheads="1"/>
          </p:cNvSpPr>
          <p:nvPr/>
        </p:nvSpPr>
        <p:spPr bwMode="auto">
          <a:xfrm>
            <a:off x="7188200" y="2520950"/>
            <a:ext cx="431800" cy="43338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6219" name="Rectangle 27"/>
          <p:cNvSpPr>
            <a:spLocks noChangeArrowheads="1"/>
          </p:cNvSpPr>
          <p:nvPr/>
        </p:nvSpPr>
        <p:spPr bwMode="auto">
          <a:xfrm>
            <a:off x="6084888" y="3132138"/>
            <a:ext cx="1601787" cy="43338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6220" name="Rectangle 28"/>
          <p:cNvSpPr>
            <a:spLocks noChangeArrowheads="1"/>
          </p:cNvSpPr>
          <p:nvPr/>
        </p:nvSpPr>
        <p:spPr bwMode="auto">
          <a:xfrm>
            <a:off x="6462713" y="4221163"/>
            <a:ext cx="17272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</a:pPr>
            <a:r>
              <a:rPr lang="ja-JP" altLang="en-US" sz="2800" b="1">
                <a:solidFill>
                  <a:srgbClr val="FF0000"/>
                </a:solidFill>
                <a:ea typeface="HG丸ｺﾞｼｯｸM-PRO" pitchFamily="50" charset="-128"/>
              </a:rPr>
              <a:t>憶えたら塗り足す</a:t>
            </a:r>
          </a:p>
        </p:txBody>
      </p:sp>
      <p:sp>
        <p:nvSpPr>
          <p:cNvPr id="136221" name="AutoShape 29"/>
          <p:cNvSpPr>
            <a:spLocks noChangeArrowheads="1"/>
          </p:cNvSpPr>
          <p:nvPr/>
        </p:nvSpPr>
        <p:spPr bwMode="auto">
          <a:xfrm>
            <a:off x="2901950" y="4365625"/>
            <a:ext cx="431800" cy="504825"/>
          </a:xfrm>
          <a:prstGeom prst="rightArrow">
            <a:avLst>
              <a:gd name="adj1" fmla="val 44491"/>
              <a:gd name="adj2" fmla="val 411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6223" name="Rectangle 31"/>
          <p:cNvSpPr>
            <a:spLocks noChangeArrowheads="1"/>
          </p:cNvSpPr>
          <p:nvPr/>
        </p:nvSpPr>
        <p:spPr bwMode="auto">
          <a:xfrm>
            <a:off x="611188" y="1314450"/>
            <a:ext cx="7891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3600">
                <a:solidFill>
                  <a:srgbClr val="0066FF"/>
                </a:solidFill>
                <a:ea typeface="HGP創英角ﾎﾟｯﾌﾟ体" pitchFamily="50" charset="-128"/>
              </a:rPr>
              <a:t>③</a:t>
            </a:r>
            <a:r>
              <a:rPr lang="ja-JP" altLang="en-US" sz="3600">
                <a:solidFill>
                  <a:srgbClr val="0066FF"/>
                </a:solidFill>
                <a:ea typeface="HGP創英角ﾎﾟｯﾌﾟ体" pitchFamily="50" charset="-128"/>
              </a:rPr>
              <a:t>憶えながら段階的に塗っていく</a:t>
            </a:r>
          </a:p>
        </p:txBody>
      </p:sp>
      <p:sp>
        <p:nvSpPr>
          <p:cNvPr id="136224" name="Rectangle 32"/>
          <p:cNvSpPr>
            <a:spLocks noChangeArrowheads="1"/>
          </p:cNvSpPr>
          <p:nvPr/>
        </p:nvSpPr>
        <p:spPr bwMode="auto">
          <a:xfrm>
            <a:off x="3838575" y="4221163"/>
            <a:ext cx="1728788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</a:pPr>
            <a:r>
              <a:rPr lang="ja-JP" altLang="en-US" sz="2800" b="1">
                <a:solidFill>
                  <a:srgbClr val="FF0000"/>
                </a:solidFill>
                <a:ea typeface="HG丸ｺﾞｼｯｸM-PRO" pitchFamily="50" charset="-128"/>
              </a:rPr>
              <a:t>くり返し</a:t>
            </a:r>
          </a:p>
          <a:p>
            <a:pPr>
              <a:lnSpc>
                <a:spcPct val="105000"/>
              </a:lnSpc>
            </a:pPr>
            <a:r>
              <a:rPr lang="ja-JP" altLang="en-US" sz="2800" b="1">
                <a:solidFill>
                  <a:srgbClr val="FF0000"/>
                </a:solidFill>
                <a:ea typeface="HG丸ｺﾞｼｯｸM-PRO" pitchFamily="50" charset="-128"/>
              </a:rPr>
              <a:t>読む</a:t>
            </a:r>
          </a:p>
        </p:txBody>
      </p:sp>
      <p:sp>
        <p:nvSpPr>
          <p:cNvPr id="136225" name="AutoShape 33"/>
          <p:cNvSpPr>
            <a:spLocks noChangeArrowheads="1"/>
          </p:cNvSpPr>
          <p:nvPr/>
        </p:nvSpPr>
        <p:spPr bwMode="auto">
          <a:xfrm>
            <a:off x="5945188" y="4221163"/>
            <a:ext cx="431800" cy="504825"/>
          </a:xfrm>
          <a:prstGeom prst="rightArrow">
            <a:avLst>
              <a:gd name="adj1" fmla="val 44491"/>
              <a:gd name="adj2" fmla="val 411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6226" name="AutoShape 34"/>
          <p:cNvSpPr>
            <a:spLocks noChangeArrowheads="1"/>
          </p:cNvSpPr>
          <p:nvPr/>
        </p:nvSpPr>
        <p:spPr bwMode="auto">
          <a:xfrm rot="10800000">
            <a:off x="5873750" y="4725988"/>
            <a:ext cx="431800" cy="504825"/>
          </a:xfrm>
          <a:prstGeom prst="rightArrow">
            <a:avLst>
              <a:gd name="adj1" fmla="val 44491"/>
              <a:gd name="adj2" fmla="val 411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6227" name="Oval 35"/>
          <p:cNvSpPr>
            <a:spLocks noChangeArrowheads="1"/>
          </p:cNvSpPr>
          <p:nvPr/>
        </p:nvSpPr>
        <p:spPr bwMode="auto">
          <a:xfrm>
            <a:off x="3635375" y="4076700"/>
            <a:ext cx="2087563" cy="1223963"/>
          </a:xfrm>
          <a:prstGeom prst="ellips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1000"/>
                                        <p:tgtEl>
                                          <p:spTgt spid="13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1000"/>
                                        <p:tgtEl>
                                          <p:spTgt spid="13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1000"/>
                                        <p:tgtEl>
                                          <p:spTgt spid="13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1000"/>
                                        <p:tgtEl>
                                          <p:spTgt spid="13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1000"/>
                                        <p:tgtEl>
                                          <p:spTgt spid="13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6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6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13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13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13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136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13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2" dur="500"/>
                                        <p:tgtEl>
                                          <p:spTgt spid="13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13" grpId="0"/>
      <p:bldP spid="136215" grpId="0" animBg="1"/>
      <p:bldP spid="136216" grpId="0" animBg="1"/>
      <p:bldP spid="136217" grpId="0" animBg="1"/>
      <p:bldP spid="136218" grpId="0" animBg="1"/>
      <p:bldP spid="136219" grpId="0" animBg="1"/>
      <p:bldP spid="136220" grpId="0" build="allAtOnce"/>
      <p:bldP spid="136221" grpId="0" animBg="1"/>
      <p:bldP spid="136223" grpId="0"/>
      <p:bldP spid="136224" grpId="0"/>
      <p:bldP spid="136225" grpId="0" animBg="1"/>
      <p:bldP spid="136226" grpId="0" animBg="1"/>
      <p:bldP spid="1362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HGP創英角ﾎﾟｯﾌﾟ体" pitchFamily="50" charset="-128"/>
              </a:rPr>
              <a:t>実習②　基本技を使って憶えよう</a:t>
            </a: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971550" y="1500188"/>
            <a:ext cx="74168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5000"/>
              </a:spcBef>
              <a:buFont typeface="Wingdings" pitchFamily="2" charset="2"/>
              <a:buNone/>
            </a:pPr>
            <a:r>
              <a:rPr lang="ja-JP" altLang="en-US" sz="5600" b="1">
                <a:solidFill>
                  <a:srgbClr val="6D00B0"/>
                </a:solidFill>
                <a:latin typeface="HGP行書体" pitchFamily="66" charset="-128"/>
                <a:ea typeface="HGP行書体" pitchFamily="66" charset="-128"/>
              </a:rPr>
              <a:t>日本近代文学史　</a:t>
            </a:r>
          </a:p>
          <a:p>
            <a:pPr>
              <a:lnSpc>
                <a:spcPct val="7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ja-JP" altLang="en-US" sz="5600" b="1">
                <a:solidFill>
                  <a:srgbClr val="6D00B0"/>
                </a:solidFill>
                <a:latin typeface="HGP行書体" pitchFamily="66" charset="-128"/>
                <a:ea typeface="HGP行書体" pitchFamily="66" charset="-128"/>
              </a:rPr>
              <a:t>　</a:t>
            </a:r>
            <a:r>
              <a:rPr lang="ja-JP" altLang="en-US" sz="4600" b="1">
                <a:solidFill>
                  <a:srgbClr val="6D00B0"/>
                </a:solidFill>
                <a:latin typeface="HGP行書体" pitchFamily="66" charset="-128"/>
                <a:ea typeface="HGP行書体" pitchFamily="66" charset="-128"/>
              </a:rPr>
              <a:t>（明治</a:t>
            </a:r>
            <a:r>
              <a:rPr lang="en-US" altLang="ja-JP" sz="4600" b="1">
                <a:solidFill>
                  <a:srgbClr val="6D00B0"/>
                </a:solidFill>
                <a:latin typeface="HGP行書体" pitchFamily="66" charset="-128"/>
                <a:ea typeface="HGP行書体" pitchFamily="66" charset="-128"/>
              </a:rPr>
              <a:t>40</a:t>
            </a:r>
            <a:r>
              <a:rPr lang="ja-JP" altLang="en-US" sz="4600" b="1">
                <a:solidFill>
                  <a:srgbClr val="6D00B0"/>
                </a:solidFill>
                <a:latin typeface="HGP行書体" pitchFamily="66" charset="-128"/>
                <a:ea typeface="HGP行書体" pitchFamily="66" charset="-128"/>
              </a:rPr>
              <a:t>年前後）</a:t>
            </a:r>
          </a:p>
          <a:p>
            <a:pPr>
              <a:buFont typeface="Wingdings" pitchFamily="2" charset="2"/>
              <a:buNone/>
            </a:pPr>
            <a:r>
              <a:rPr lang="ja-JP" altLang="en-US" sz="6200">
                <a:latin typeface="HGP行書体" pitchFamily="66" charset="-128"/>
                <a:ea typeface="HGP行書体" pitchFamily="66" charset="-128"/>
              </a:rPr>
              <a:t>１）自然主義文学</a:t>
            </a:r>
          </a:p>
        </p:txBody>
      </p:sp>
      <p:pic>
        <p:nvPicPr>
          <p:cNvPr id="146437" name="Picture 5" descr="IMG_0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557338"/>
            <a:ext cx="1374775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38" name="Picture 6" descr="IMG_0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789363"/>
            <a:ext cx="1387475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439" name="AutoShape 7"/>
          <p:cNvSpPr>
            <a:spLocks noChangeArrowheads="1"/>
          </p:cNvSpPr>
          <p:nvPr/>
        </p:nvSpPr>
        <p:spPr bwMode="auto">
          <a:xfrm>
            <a:off x="1042988" y="4149725"/>
            <a:ext cx="5257800" cy="1916113"/>
          </a:xfrm>
          <a:prstGeom prst="irregularSeal2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1pPr>
            <a:lvl2pPr algn="l"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2pPr>
            <a:lvl3pPr algn="l"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3pPr>
            <a:lvl4pPr algn="l"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4pPr>
            <a:lvl5pPr algn="l"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9pPr>
          </a:lstStyle>
          <a:p>
            <a:endParaRPr lang="ja-JP" altLang="ja-JP" sz="4800">
              <a:solidFill>
                <a:srgbClr val="FF9933"/>
              </a:solidFill>
              <a:ea typeface="HGP創英角ﾎﾟｯﾌﾟ体" pitchFamily="50" charset="-128"/>
            </a:endParaRPr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2195513" y="4652963"/>
            <a:ext cx="316865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1pPr>
            <a:lvl2pPr algn="l"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2pPr>
            <a:lvl3pPr algn="l"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3pPr>
            <a:lvl4pPr algn="l"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4pPr>
            <a:lvl5pPr algn="l"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chemeClr val="tx2"/>
                </a:solidFill>
                <a:latin typeface="Garamond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 sz="4800">
                <a:solidFill>
                  <a:srgbClr val="3366FF"/>
                </a:solidFill>
                <a:ea typeface="HGP創英角ﾎﾟｯﾌﾟ体" pitchFamily="50" charset="-128"/>
              </a:rPr>
              <a:t>もう一度！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>
                <a:solidFill>
                  <a:schemeClr val="accent1"/>
                </a:solidFill>
                <a:ea typeface="HGP創英角ﾎﾟｯﾌﾟ体" pitchFamily="50" charset="-128"/>
              </a:rPr>
              <a:t>チェックペンのメリット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37084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3492500" y="1628775"/>
            <a:ext cx="260191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669925" indent="-325438" algn="l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kumimoji="1" sz="2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022350" indent="-350838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kumimoji="1" sz="2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339850" indent="-315913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1681163" indent="-339725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buFont typeface="Wingdings" pitchFamily="2" charset="2"/>
              <a:buNone/>
            </a:pPr>
            <a:endParaRPr lang="ja-JP" altLang="ja-JP"/>
          </a:p>
        </p:txBody>
      </p:sp>
      <p:sp>
        <p:nvSpPr>
          <p:cNvPr id="138269" name="Rectangle 29"/>
          <p:cNvSpPr>
            <a:spLocks noChangeArrowheads="1"/>
          </p:cNvSpPr>
          <p:nvPr/>
        </p:nvSpPr>
        <p:spPr bwMode="auto">
          <a:xfrm>
            <a:off x="811213" y="2689225"/>
            <a:ext cx="60658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4000">
                <a:solidFill>
                  <a:srgbClr val="0066FF"/>
                </a:solidFill>
                <a:ea typeface="HGP創英角ﾎﾟｯﾌﾟ体" pitchFamily="50" charset="-128"/>
              </a:rPr>
              <a:t>③</a:t>
            </a:r>
            <a:r>
              <a:rPr lang="ja-JP" altLang="en-US" sz="4000">
                <a:solidFill>
                  <a:srgbClr val="0066FF"/>
                </a:solidFill>
                <a:ea typeface="HGP創英角ﾎﾟｯﾌﾟ体" pitchFamily="50" charset="-128"/>
              </a:rPr>
              <a:t>隠す部分を細かくできる</a:t>
            </a:r>
          </a:p>
        </p:txBody>
      </p:sp>
      <p:sp>
        <p:nvSpPr>
          <p:cNvPr id="138274" name="Rectangle 34"/>
          <p:cNvSpPr>
            <a:spLocks noChangeArrowheads="1"/>
          </p:cNvSpPr>
          <p:nvPr/>
        </p:nvSpPr>
        <p:spPr bwMode="auto">
          <a:xfrm>
            <a:off x="811213" y="1935163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3600">
                <a:solidFill>
                  <a:srgbClr val="0066FF"/>
                </a:solidFill>
                <a:ea typeface="HGP創英角ﾎﾟｯﾌﾟ体" pitchFamily="50" charset="-128"/>
              </a:rPr>
              <a:t>②</a:t>
            </a:r>
            <a:r>
              <a:rPr lang="ja-JP" altLang="en-US" sz="4000">
                <a:solidFill>
                  <a:srgbClr val="0066FF"/>
                </a:solidFill>
                <a:ea typeface="HGP創英角ﾎﾟｯﾌﾟ体" pitchFamily="50" charset="-128"/>
              </a:rPr>
              <a:t>文や表の全体の中で憶えられる</a:t>
            </a:r>
          </a:p>
        </p:txBody>
      </p:sp>
      <p:sp>
        <p:nvSpPr>
          <p:cNvPr id="138275" name="Rectangle 35"/>
          <p:cNvSpPr>
            <a:spLocks noChangeArrowheads="1"/>
          </p:cNvSpPr>
          <p:nvPr/>
        </p:nvSpPr>
        <p:spPr bwMode="auto">
          <a:xfrm>
            <a:off x="811213" y="3441700"/>
            <a:ext cx="612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4000">
                <a:solidFill>
                  <a:srgbClr val="0066FF"/>
                </a:solidFill>
                <a:ea typeface="HGP創英角ﾎﾟｯﾌﾟ体" pitchFamily="50" charset="-128"/>
              </a:rPr>
              <a:t>④</a:t>
            </a:r>
            <a:r>
              <a:rPr lang="ja-JP" altLang="en-US" sz="4000">
                <a:solidFill>
                  <a:srgbClr val="0066FF"/>
                </a:solidFill>
                <a:ea typeface="HGP創英角ﾎﾟｯﾌﾟ体" pitchFamily="50" charset="-128"/>
              </a:rPr>
              <a:t>すぐ答えが確認できる</a:t>
            </a:r>
          </a:p>
        </p:txBody>
      </p:sp>
      <p:sp>
        <p:nvSpPr>
          <p:cNvPr id="138276" name="Rectangle 36"/>
          <p:cNvSpPr>
            <a:spLocks noChangeArrowheads="1"/>
          </p:cNvSpPr>
          <p:nvPr/>
        </p:nvSpPr>
        <p:spPr bwMode="auto">
          <a:xfrm>
            <a:off x="811213" y="4195763"/>
            <a:ext cx="6480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4000">
                <a:solidFill>
                  <a:srgbClr val="0066FF"/>
                </a:solidFill>
                <a:ea typeface="HGP創英角ﾎﾟｯﾌﾟ体" pitchFamily="50" charset="-128"/>
              </a:rPr>
              <a:t>⑤</a:t>
            </a:r>
            <a:r>
              <a:rPr lang="ja-JP" altLang="en-US" sz="4000">
                <a:solidFill>
                  <a:srgbClr val="0066FF"/>
                </a:solidFill>
                <a:ea typeface="HGP創英角ﾎﾟｯﾌﾟ体" pitchFamily="50" charset="-128"/>
              </a:rPr>
              <a:t>くり返して学習ができる</a:t>
            </a:r>
          </a:p>
        </p:txBody>
      </p:sp>
      <p:sp>
        <p:nvSpPr>
          <p:cNvPr id="138277" name="Rectangle 37"/>
          <p:cNvSpPr>
            <a:spLocks noChangeArrowheads="1"/>
          </p:cNvSpPr>
          <p:nvPr/>
        </p:nvSpPr>
        <p:spPr bwMode="auto">
          <a:xfrm>
            <a:off x="811213" y="4949825"/>
            <a:ext cx="78851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4000">
                <a:solidFill>
                  <a:srgbClr val="0066FF"/>
                </a:solidFill>
                <a:ea typeface="HGP創英角ﾎﾟｯﾌﾟ体" pitchFamily="50" charset="-128"/>
              </a:rPr>
              <a:t>⑥</a:t>
            </a:r>
            <a:r>
              <a:rPr lang="ja-JP" altLang="en-US" sz="4000">
                <a:solidFill>
                  <a:srgbClr val="0066FF"/>
                </a:solidFill>
                <a:ea typeface="HGP創英角ﾎﾟｯﾌﾟ体" pitchFamily="50" charset="-128"/>
              </a:rPr>
              <a:t>学習ｽﾃｯﾌﾟを自分で作って学べる</a:t>
            </a:r>
          </a:p>
        </p:txBody>
      </p:sp>
      <p:sp>
        <p:nvSpPr>
          <p:cNvPr id="138278" name="Rectangle 38"/>
          <p:cNvSpPr>
            <a:spLocks noChangeArrowheads="1"/>
          </p:cNvSpPr>
          <p:nvPr/>
        </p:nvSpPr>
        <p:spPr bwMode="auto">
          <a:xfrm>
            <a:off x="811213" y="1182688"/>
            <a:ext cx="6337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3600">
                <a:solidFill>
                  <a:srgbClr val="0066FF"/>
                </a:solidFill>
                <a:ea typeface="HGP創英角ﾎﾟｯﾌﾟ体" pitchFamily="50" charset="-128"/>
              </a:rPr>
              <a:t>①</a:t>
            </a:r>
            <a:r>
              <a:rPr lang="ja-JP" altLang="en-US" sz="4000">
                <a:solidFill>
                  <a:srgbClr val="0066FF"/>
                </a:solidFill>
                <a:ea typeface="HGP創英角ﾎﾟｯﾌﾟ体" pitchFamily="50" charset="-128"/>
              </a:rPr>
              <a:t>本をそのまま使えばよい</a:t>
            </a:r>
          </a:p>
        </p:txBody>
      </p:sp>
      <p:grpSp>
        <p:nvGrpSpPr>
          <p:cNvPr id="138281" name="Group 41"/>
          <p:cNvGrpSpPr>
            <a:grpSpLocks/>
          </p:cNvGrpSpPr>
          <p:nvPr/>
        </p:nvGrpSpPr>
        <p:grpSpPr bwMode="auto">
          <a:xfrm>
            <a:off x="971550" y="5683250"/>
            <a:ext cx="6335713" cy="519113"/>
            <a:chOff x="612" y="3580"/>
            <a:chExt cx="3991" cy="327"/>
          </a:xfrm>
        </p:grpSpPr>
        <p:sp>
          <p:nvSpPr>
            <p:cNvPr id="138279" name="AutoShape 39"/>
            <p:cNvSpPr>
              <a:spLocks noChangeArrowheads="1"/>
            </p:cNvSpPr>
            <p:nvPr/>
          </p:nvSpPr>
          <p:spPr bwMode="auto">
            <a:xfrm>
              <a:off x="612" y="3657"/>
              <a:ext cx="160" cy="227"/>
            </a:xfrm>
            <a:prstGeom prst="rightArrow">
              <a:avLst>
                <a:gd name="adj1" fmla="val 50000"/>
                <a:gd name="adj2" fmla="val 4411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8280" name="Text Box 40"/>
            <p:cNvSpPr txBox="1">
              <a:spLocks noChangeArrowheads="1"/>
            </p:cNvSpPr>
            <p:nvPr/>
          </p:nvSpPr>
          <p:spPr bwMode="auto">
            <a:xfrm>
              <a:off x="793" y="3580"/>
              <a:ext cx="38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ja-JP" altLang="en-US" sz="2800">
                  <a:solidFill>
                    <a:srgbClr val="FF33CC"/>
                  </a:solidFill>
                  <a:ea typeface="HG創英角ﾎﾟｯﾌﾟ体" pitchFamily="49" charset="-128"/>
                </a:rPr>
                <a:t>これらのメリットを生かすのが技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69" grpId="0"/>
      <p:bldP spid="138274" grpId="0"/>
      <p:bldP spid="138275" grpId="0"/>
      <p:bldP spid="138276" grpId="0"/>
      <p:bldP spid="138277" grpId="0"/>
      <p:bldP spid="13827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4|1.2|1.2|1.1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4|1.2|1.2|1.1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4|1.2|1.2|1.1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4|1.2|1.2|1.1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4|1.2|1.2|1.1|1.5"/>
</p:tagLst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1206</TotalTime>
  <Words>487</Words>
  <Application>Microsoft Office PowerPoint</Application>
  <PresentationFormat>画面に合わせる (4:3)</PresentationFormat>
  <Paragraphs>151</Paragraphs>
  <Slides>20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20</vt:i4>
      </vt:variant>
    </vt:vector>
  </HeadingPairs>
  <TitlesOfParts>
    <vt:vector size="35" baseType="lpstr">
      <vt:lpstr>Arial</vt:lpstr>
      <vt:lpstr>ＭＳ Ｐゴシック</vt:lpstr>
      <vt:lpstr>Comic Sans MS</vt:lpstr>
      <vt:lpstr>ＭＳ Ｐ明朝</vt:lpstr>
      <vt:lpstr>Garamond</vt:lpstr>
      <vt:lpstr>Times New Roman</vt:lpstr>
      <vt:lpstr>Wingdings</vt:lpstr>
      <vt:lpstr>HG創英角ﾎﾟｯﾌﾟ体</vt:lpstr>
      <vt:lpstr>HGP創英角ﾎﾟｯﾌﾟ体</vt:lpstr>
      <vt:lpstr>HGP行書体</vt:lpstr>
      <vt:lpstr>HG丸ｺﾞｼｯｸM-PRO</vt:lpstr>
      <vt:lpstr>ＭＳ ゴシック</vt:lpstr>
      <vt:lpstr>Rockwell Extra Bold</vt:lpstr>
      <vt:lpstr>Crayons</vt:lpstr>
      <vt:lpstr>Edge</vt:lpstr>
      <vt:lpstr>PowerPoint プレゼンテーション</vt:lpstr>
      <vt:lpstr>実習①　憶えてみよう</vt:lpstr>
      <vt:lpstr>あなたならどう塗る？</vt:lpstr>
      <vt:lpstr>チェックペンの基本技</vt:lpstr>
      <vt:lpstr>チェックペンの基本技①</vt:lpstr>
      <vt:lpstr>チェックペンの基本技②</vt:lpstr>
      <vt:lpstr>チェックペンの基本技③</vt:lpstr>
      <vt:lpstr>実習②　基本技を使って憶えよう</vt:lpstr>
      <vt:lpstr>チェックペンのメリット</vt:lpstr>
      <vt:lpstr>チェックペンの裏技①</vt:lpstr>
      <vt:lpstr>チェックペンの裏技②</vt:lpstr>
      <vt:lpstr>チェックペンの裏技③</vt:lpstr>
      <vt:lpstr>チェックペンの裏技④</vt:lpstr>
      <vt:lpstr>実習③　裏技も使って憶えよう</vt:lpstr>
      <vt:lpstr>チェックペンを使って理解する①</vt:lpstr>
      <vt:lpstr>チェックペンを使って理解する②</vt:lpstr>
      <vt:lpstr>実習④　チェックペンで理解しよう</vt:lpstr>
      <vt:lpstr>チェックペンの落とし穴</vt:lpstr>
      <vt:lpstr>チェックペンを使いこなす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都立稔ヶ丘高校　 前期校内研修会 コーピングについて</dc:title>
  <dc:creator>Ysmazaki Shigeo</dc:creator>
  <cp:lastModifiedBy>Shigeo Yamazaki</cp:lastModifiedBy>
  <cp:revision>91</cp:revision>
  <dcterms:created xsi:type="dcterms:W3CDTF">2008-05-30T02:21:34Z</dcterms:created>
  <dcterms:modified xsi:type="dcterms:W3CDTF">2018-12-08T10:50:14Z</dcterms:modified>
</cp:coreProperties>
</file>